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sldIdLst>
    <p:sldId id="285" r:id="rId7"/>
    <p:sldId id="271" r:id="rId8"/>
    <p:sldId id="272" r:id="rId9"/>
    <p:sldId id="273" r:id="rId10"/>
    <p:sldId id="275" r:id="rId11"/>
    <p:sldId id="287" r:id="rId12"/>
    <p:sldId id="277" r:id="rId13"/>
    <p:sldId id="276" r:id="rId14"/>
    <p:sldId id="286" r:id="rId15"/>
    <p:sldId id="278" r:id="rId16"/>
    <p:sldId id="279" r:id="rId17"/>
    <p:sldId id="280" r:id="rId18"/>
    <p:sldId id="281" r:id="rId19"/>
    <p:sldId id="265" r:id="rId20"/>
    <p:sldId id="270"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70842"/>
    <a:srgbClr val="247AB4"/>
    <a:srgbClr val="73B632"/>
    <a:srgbClr val="6C1869"/>
    <a:srgbClr val="791344"/>
    <a:srgbClr val="E47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autoAdjust="0"/>
  </p:normalViewPr>
  <p:slideViewPr>
    <p:cSldViewPr snapToGrid="0">
      <p:cViewPr varScale="1">
        <p:scale>
          <a:sx n="115" d="100"/>
          <a:sy n="115" d="100"/>
        </p:scale>
        <p:origin x="450" y="114"/>
      </p:cViewPr>
      <p:guideLst>
        <p:guide orient="horz" pos="2160"/>
        <p:guide pos="3840"/>
      </p:guideLst>
    </p:cSldViewPr>
  </p:slideViewPr>
  <p:outlineViewPr>
    <p:cViewPr>
      <p:scale>
        <a:sx n="33" d="100"/>
        <a:sy n="33" d="100"/>
      </p:scale>
      <p:origin x="0" y="1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376367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5122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25726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74056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609600" y="1600200"/>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36083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81114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37411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8" name="Espace réservé du pied de page 7"/>
          <p:cNvSpPr>
            <a:spLocks noGrp="1"/>
          </p:cNvSpPr>
          <p:nvPr>
            <p:ph type="ftr" sz="quarter" idx="11"/>
          </p:nvPr>
        </p:nvSpPr>
        <p:spPr>
          <a:xfrm>
            <a:off x="4165600" y="6356350"/>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63073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4" name="Espace réservé du pied de page 3"/>
          <p:cNvSpPr>
            <a:spLocks noGrp="1"/>
          </p:cNvSpPr>
          <p:nvPr>
            <p:ph type="ftr" sz="quarter" idx="11"/>
          </p:nvPr>
        </p:nvSpPr>
        <p:spPr>
          <a:xfrm>
            <a:off x="4165600" y="6356350"/>
            <a:ext cx="3860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396310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3" name="Espace réservé du pied de page 2"/>
          <p:cNvSpPr>
            <a:spLocks noGrp="1"/>
          </p:cNvSpPr>
          <p:nvPr>
            <p:ph type="ftr" sz="quarter" idx="11"/>
          </p:nvPr>
        </p:nvSpPr>
        <p:spPr>
          <a:xfrm>
            <a:off x="4165600" y="6356350"/>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201838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4890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2077649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6" name="Espace réservé du pied de page 5"/>
          <p:cNvSpPr>
            <a:spLocks noGrp="1"/>
          </p:cNvSpPr>
          <p:nvPr>
            <p:ph type="ftr" sz="quarter" idx="11"/>
          </p:nvPr>
        </p:nvSpPr>
        <p:spPr>
          <a:xfrm>
            <a:off x="4165600" y="6356350"/>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93206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1600200"/>
            <a:ext cx="10972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829272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0"/>
            <a:ext cx="2844800" cy="365125"/>
          </a:xfrm>
          <a:prstGeom prst="rect">
            <a:avLst/>
          </a:prstGeom>
        </p:spPr>
        <p:txBody>
          <a:bodyPr/>
          <a:lstStyle/>
          <a:p>
            <a:fld id="{D2A33494-9ED8-1B41-9B5D-5A1380E0868C}" type="datetimeFigureOut">
              <a:rPr lang="fr-FR" smtClean="0"/>
              <a:t>20/10/2020</a:t>
            </a:fld>
            <a:endParaRPr lang="fr-FR"/>
          </a:p>
        </p:txBody>
      </p:sp>
      <p:sp>
        <p:nvSpPr>
          <p:cNvPr id="5" name="Espace réservé du pied de page 4"/>
          <p:cNvSpPr>
            <a:spLocks noGrp="1"/>
          </p:cNvSpPr>
          <p:nvPr>
            <p:ph type="ftr" sz="quarter" idx="11"/>
          </p:nvPr>
        </p:nvSpPr>
        <p:spPr>
          <a:xfrm>
            <a:off x="4165600" y="6356350"/>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0"/>
            <a:ext cx="2844800" cy="365125"/>
          </a:xfrm>
          <a:prstGeom prst="rect">
            <a:avLst/>
          </a:prstGeom>
        </p:spPr>
        <p:txBody>
          <a:bodyPr/>
          <a:lstStyle/>
          <a:p>
            <a:fld id="{EC5A4865-0831-1A43-B198-8180AA92C128}" type="slidenum">
              <a:rPr lang="fr-FR" smtClean="0"/>
              <a:t>‹N°›</a:t>
            </a:fld>
            <a:endParaRPr lang="fr-FR"/>
          </a:p>
        </p:txBody>
      </p:sp>
    </p:spTree>
    <p:extLst>
      <p:ext uri="{BB962C8B-B14F-4D97-AF65-F5344CB8AC3E}">
        <p14:creationId xmlns:p14="http://schemas.microsoft.com/office/powerpoint/2010/main" val="1402200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86485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16525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4088211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FFCEED5-B8B2-C644-BAE8-5D6AB3347306}"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360951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FFCEED5-B8B2-C644-BAE8-5D6AB3347306}" type="datetimeFigureOut">
              <a:rPr lang="fr-FR" smtClean="0"/>
              <a:t>20/10/2020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56316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FFCEED5-B8B2-C644-BAE8-5D6AB3347306}" type="datetimeFigureOut">
              <a:rPr lang="fr-FR" smtClean="0"/>
              <a:t>20/10/2020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069030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FCEED5-B8B2-C644-BAE8-5D6AB3347306}" type="datetimeFigureOut">
              <a:rPr lang="fr-FR" smtClean="0"/>
              <a:t>20/10/2020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219923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192655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FCEED5-B8B2-C644-BAE8-5D6AB3347306}"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2278641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FCEED5-B8B2-C644-BAE8-5D6AB3347306}"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848000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259684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622409-D803-BD41-94BE-F8D629AF82F0}" type="slidenum">
              <a:rPr lang="fr-FR" smtClean="0"/>
              <a:t>‹N°›</a:t>
            </a:fld>
            <a:endParaRPr lang="fr-FR"/>
          </a:p>
        </p:txBody>
      </p:sp>
    </p:spTree>
    <p:extLst>
      <p:ext uri="{BB962C8B-B14F-4D97-AF65-F5344CB8AC3E}">
        <p14:creationId xmlns:p14="http://schemas.microsoft.com/office/powerpoint/2010/main" val="101300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313332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381960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178847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37178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175108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75B8946C-90C7-440A-9040-D92379459D3B}" type="datetimeFigureOut">
              <a:rPr lang="fr-FR" smtClean="0"/>
              <a:t>20/10/2020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2985D-F9A3-4B17-932C-845B2E7BF71C}" type="slidenum">
              <a:rPr lang="fr-FR" smtClean="0"/>
              <a:t>‹N°›</a:t>
            </a:fld>
            <a:endParaRPr lang="fr-FR"/>
          </a:p>
        </p:txBody>
      </p:sp>
    </p:spTree>
    <p:extLst>
      <p:ext uri="{BB962C8B-B14F-4D97-AF65-F5344CB8AC3E}">
        <p14:creationId xmlns:p14="http://schemas.microsoft.com/office/powerpoint/2010/main" val="372306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descr="UNML_PPT_logo_rml.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0927" y="596634"/>
            <a:ext cx="1297311" cy="708532"/>
          </a:xfrm>
          <a:prstGeom prst="rect">
            <a:avLst/>
          </a:prstGeom>
        </p:spPr>
      </p:pic>
      <p:sp>
        <p:nvSpPr>
          <p:cNvPr id="2" name="Espace réservé du titre 1"/>
          <p:cNvSpPr>
            <a:spLocks noGrp="1"/>
          </p:cNvSpPr>
          <p:nvPr>
            <p:ph type="title"/>
          </p:nvPr>
        </p:nvSpPr>
        <p:spPr>
          <a:xfrm>
            <a:off x="3098023" y="563310"/>
            <a:ext cx="8232611" cy="998103"/>
          </a:xfrm>
          <a:prstGeom prst="rect">
            <a:avLst/>
          </a:prstGeom>
          <a:noFill/>
          <a:ln w="3175" cmpd="sng">
            <a:noFill/>
          </a:ln>
        </p:spPr>
        <p:txBody>
          <a:bodyPr vert="horz" wrap="square" lIns="0" tIns="0" rIns="0" bIns="0" rtlCol="0" anchor="t" anchorCtr="0">
            <a:noAutofit/>
          </a:bodyPr>
          <a:lstStyle/>
          <a:p>
            <a:r>
              <a:rPr lang="fr-FR" dirty="0" smtClean="0"/>
              <a:t>Les Missions Locales, en première ligne </a:t>
            </a:r>
            <a:br>
              <a:rPr lang="fr-FR" dirty="0" smtClean="0"/>
            </a:br>
            <a:r>
              <a:rPr lang="fr-FR" dirty="0" smtClean="0"/>
              <a:t>pour l’insertion des jeunes</a:t>
            </a:r>
            <a:endParaRPr lang="fr-FR" dirty="0"/>
          </a:p>
        </p:txBody>
      </p:sp>
      <p:sp>
        <p:nvSpPr>
          <p:cNvPr id="3" name="Espace réservé du texte 2"/>
          <p:cNvSpPr>
            <a:spLocks noGrp="1"/>
          </p:cNvSpPr>
          <p:nvPr>
            <p:ph type="body" idx="1"/>
          </p:nvPr>
        </p:nvSpPr>
        <p:spPr>
          <a:xfrm>
            <a:off x="3099123" y="2022418"/>
            <a:ext cx="8250051" cy="3856707"/>
          </a:xfrm>
          <a:prstGeom prst="rect">
            <a:avLst/>
          </a:prstGeom>
        </p:spPr>
        <p:txBody>
          <a:bodyPr vert="horz" lIns="0" tIns="0" rIns="0" bIns="0" rtlCol="0">
            <a:noAutofit/>
          </a:bodyPr>
          <a:lstStyle/>
          <a:p>
            <a:pPr lvl="0"/>
            <a:r>
              <a:rPr lang="fr-FR" dirty="0" smtClean="0"/>
              <a:t>Modifier les styles du texte du masque</a:t>
            </a:r>
          </a:p>
          <a:p>
            <a:pPr lvl="1"/>
            <a:r>
              <a:rPr lang="fr-FR" dirty="0" smtClean="0"/>
              <a:t>Deuxième niveau</a:t>
            </a:r>
          </a:p>
          <a:p>
            <a:pPr lvl="2"/>
            <a:r>
              <a:rPr lang="fr-FR" dirty="0" smtClean="0"/>
              <a:t>Troisième niveau</a:t>
            </a:r>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pic>
        <p:nvPicPr>
          <p:cNvPr id="9" name="Image 8"/>
          <p:cNvPicPr>
            <a:picLocks noChangeAspect="1"/>
          </p:cNvPicPr>
          <p:nvPr userDrawn="1"/>
        </p:nvPicPr>
        <p:blipFill>
          <a:blip r:embed="rId14"/>
          <a:stretch>
            <a:fillRect/>
          </a:stretch>
        </p:blipFill>
        <p:spPr>
          <a:xfrm>
            <a:off x="3018855" y="6068683"/>
            <a:ext cx="9537700" cy="457200"/>
          </a:xfrm>
          <a:prstGeom prst="rect">
            <a:avLst/>
          </a:prstGeom>
        </p:spPr>
      </p:pic>
      <p:cxnSp>
        <p:nvCxnSpPr>
          <p:cNvPr id="12" name="Connecteur droit 11"/>
          <p:cNvCxnSpPr/>
          <p:nvPr userDrawn="1"/>
        </p:nvCxnSpPr>
        <p:spPr>
          <a:xfrm>
            <a:off x="3099123" y="1722918"/>
            <a:ext cx="8250051"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5"/>
          <p:cNvSpPr>
            <a:spLocks noGrp="1"/>
          </p:cNvSpPr>
          <p:nvPr>
            <p:ph type="sldNum" sz="quarter" idx="4"/>
          </p:nvPr>
        </p:nvSpPr>
        <p:spPr>
          <a:xfrm>
            <a:off x="1010399" y="6304074"/>
            <a:ext cx="1390459" cy="269069"/>
          </a:xfrm>
          <a:prstGeom prst="rect">
            <a:avLst/>
          </a:prstGeom>
        </p:spPr>
        <p:txBody>
          <a:bodyPr vert="horz" lIns="0" tIns="0" rIns="0" bIns="0" rtlCol="0" anchor="t" anchorCtr="0"/>
          <a:lstStyle>
            <a:lvl1pPr algn="l">
              <a:defRPr sz="1100">
                <a:solidFill>
                  <a:schemeClr val="tx1">
                    <a:tint val="75000"/>
                  </a:schemeClr>
                </a:solidFill>
              </a:defRPr>
            </a:lvl1pPr>
          </a:lstStyle>
          <a:p>
            <a:fld id="{F102985D-F9A3-4B17-932C-845B2E7BF71C}" type="slidenum">
              <a:rPr lang="fr-FR" smtClean="0"/>
              <a:pPr/>
              <a:t>‹N°›</a:t>
            </a:fld>
            <a:endParaRPr lang="fr-FR" dirty="0"/>
          </a:p>
        </p:txBody>
      </p:sp>
    </p:spTree>
    <p:extLst>
      <p:ext uri="{BB962C8B-B14F-4D97-AF65-F5344CB8AC3E}">
        <p14:creationId xmlns:p14="http://schemas.microsoft.com/office/powerpoint/2010/main" val="69773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baseline="0">
          <a:solidFill>
            <a:srgbClr val="E47823"/>
          </a:solidFill>
          <a:latin typeface="Arial"/>
          <a:ea typeface="+mj-ea"/>
          <a:cs typeface="Arial"/>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a:ea typeface="+mn-ea"/>
          <a:cs typeface="Arial"/>
        </a:defRPr>
      </a:lvl1pPr>
      <a:lvl2pPr marL="0" indent="0" algn="l" defTabSz="914400" rtl="0" eaLnBrk="1" latinLnBrk="0" hangingPunct="1">
        <a:lnSpc>
          <a:spcPct val="90000"/>
        </a:lnSpc>
        <a:spcBef>
          <a:spcPts val="1000"/>
        </a:spcBef>
        <a:spcAft>
          <a:spcPts val="0"/>
        </a:spcAft>
        <a:buFont typeface="Arial" panose="020B0604020202020204" pitchFamily="34" charset="0"/>
        <a:buNone/>
        <a:defRPr sz="1600" kern="1200">
          <a:solidFill>
            <a:schemeClr val="tx1"/>
          </a:solidFill>
          <a:latin typeface="Arial"/>
          <a:ea typeface="+mn-ea"/>
          <a:cs typeface="Arial"/>
        </a:defRPr>
      </a:lvl2pPr>
      <a:lvl3pPr marL="0" indent="0" algn="l" defTabSz="914400" rtl="0" eaLnBrk="1" latinLnBrk="0" hangingPunct="1">
        <a:lnSpc>
          <a:spcPct val="90000"/>
        </a:lnSpc>
        <a:spcBef>
          <a:spcPts val="1000"/>
        </a:spcBef>
        <a:spcAft>
          <a:spcPts val="500"/>
        </a:spcAft>
        <a:buFont typeface="Arial" panose="020B0604020202020204" pitchFamily="34" charset="0"/>
        <a:buNone/>
        <a:defRPr sz="1600" b="1" i="0" kern="1200">
          <a:solidFill>
            <a:srgbClr val="E47823"/>
          </a:solidFill>
          <a:latin typeface="Arial"/>
          <a:ea typeface="+mn-ea"/>
          <a:cs typeface="Arial"/>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Arial"/>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3098023" y="563311"/>
            <a:ext cx="8232611" cy="730098"/>
          </a:xfrm>
          <a:prstGeom prst="rect">
            <a:avLst/>
          </a:prstGeom>
          <a:noFill/>
          <a:ln w="3175" cmpd="sng">
            <a:noFill/>
          </a:ln>
        </p:spPr>
        <p:txBody>
          <a:bodyPr vert="horz" wrap="square" lIns="0" tIns="0" rIns="0" bIns="0" rtlCol="0" anchor="t" anchorCtr="0">
            <a:noAutofit/>
          </a:bodyPr>
          <a:lstStyle/>
          <a:p>
            <a:r>
              <a:rPr lang="fr-FR" dirty="0" smtClean="0"/>
              <a:t>Titre sur une ligne</a:t>
            </a:r>
            <a:endParaRPr lang="fr-FR" dirty="0"/>
          </a:p>
        </p:txBody>
      </p:sp>
      <p:sp>
        <p:nvSpPr>
          <p:cNvPr id="9" name="Espace réservé du texte 2"/>
          <p:cNvSpPr>
            <a:spLocks noGrp="1"/>
          </p:cNvSpPr>
          <p:nvPr>
            <p:ph type="body" idx="1"/>
          </p:nvPr>
        </p:nvSpPr>
        <p:spPr>
          <a:xfrm>
            <a:off x="3099123" y="1563848"/>
            <a:ext cx="8250051" cy="4315278"/>
          </a:xfrm>
          <a:prstGeom prst="rect">
            <a:avLst/>
          </a:prstGeom>
        </p:spPr>
        <p:txBody>
          <a:bodyPr vert="horz" lIns="0" tIns="0" rIns="0" bIns="0" rtlCol="0">
            <a:noAutofit/>
          </a:bodyPr>
          <a:lstStyle/>
          <a:p>
            <a:pPr lvl="0"/>
            <a:r>
              <a:rPr lang="fr-FR" dirty="0" smtClean="0"/>
              <a:t>Modifier les styles du texte du masque</a:t>
            </a:r>
          </a:p>
          <a:p>
            <a:pPr lvl="1"/>
            <a:r>
              <a:rPr lang="fr-FR" dirty="0" smtClean="0"/>
              <a:t>Deuxième niveau</a:t>
            </a:r>
          </a:p>
        </p:txBody>
      </p:sp>
      <p:pic>
        <p:nvPicPr>
          <p:cNvPr id="11" name="Image 10"/>
          <p:cNvPicPr>
            <a:picLocks noChangeAspect="1"/>
          </p:cNvPicPr>
          <p:nvPr userDrawn="1"/>
        </p:nvPicPr>
        <p:blipFill>
          <a:blip r:embed="rId13"/>
          <a:stretch>
            <a:fillRect/>
          </a:stretch>
        </p:blipFill>
        <p:spPr>
          <a:xfrm>
            <a:off x="3018855" y="6068683"/>
            <a:ext cx="9537700" cy="457200"/>
          </a:xfrm>
          <a:prstGeom prst="rect">
            <a:avLst/>
          </a:prstGeom>
        </p:spPr>
      </p:pic>
      <p:cxnSp>
        <p:nvCxnSpPr>
          <p:cNvPr id="12" name="Connecteur droit 11"/>
          <p:cNvCxnSpPr/>
          <p:nvPr userDrawn="1"/>
        </p:nvCxnSpPr>
        <p:spPr>
          <a:xfrm>
            <a:off x="3099123" y="1334896"/>
            <a:ext cx="8250051" cy="0"/>
          </a:xfrm>
          <a:prstGeom prst="line">
            <a:avLst/>
          </a:prstGeom>
          <a:ln/>
        </p:spPr>
        <p:style>
          <a:lnRef idx="1">
            <a:schemeClr val="dk1"/>
          </a:lnRef>
          <a:fillRef idx="0">
            <a:schemeClr val="dk1"/>
          </a:fillRef>
          <a:effectRef idx="0">
            <a:schemeClr val="dk1"/>
          </a:effectRef>
          <a:fontRef idx="minor">
            <a:schemeClr val="tx1"/>
          </a:fontRef>
        </p:style>
      </p:cxnSp>
      <p:sp>
        <p:nvSpPr>
          <p:cNvPr id="13" name="Espace réservé du numéro de diapositive 5"/>
          <p:cNvSpPr>
            <a:spLocks noGrp="1"/>
          </p:cNvSpPr>
          <p:nvPr>
            <p:ph type="sldNum" sz="quarter" idx="4"/>
          </p:nvPr>
        </p:nvSpPr>
        <p:spPr>
          <a:xfrm>
            <a:off x="1010399" y="6304074"/>
            <a:ext cx="1390459" cy="269069"/>
          </a:xfrm>
          <a:prstGeom prst="rect">
            <a:avLst/>
          </a:prstGeom>
        </p:spPr>
        <p:txBody>
          <a:bodyPr vert="horz" lIns="0" tIns="0" rIns="0" bIns="0" rtlCol="0" anchor="t" anchorCtr="0"/>
          <a:lstStyle>
            <a:lvl1pPr algn="l">
              <a:defRPr sz="1100">
                <a:solidFill>
                  <a:schemeClr val="tx1">
                    <a:tint val="75000"/>
                  </a:schemeClr>
                </a:solidFill>
              </a:defRPr>
            </a:lvl1pPr>
          </a:lstStyle>
          <a:p>
            <a:fld id="{F102985D-F9A3-4B17-932C-845B2E7BF71C}" type="slidenum">
              <a:rPr lang="fr-FR" smtClean="0"/>
              <a:pPr/>
              <a:t>‹N°›</a:t>
            </a:fld>
            <a:endParaRPr lang="fr-FR" dirty="0"/>
          </a:p>
        </p:txBody>
      </p:sp>
      <p:pic>
        <p:nvPicPr>
          <p:cNvPr id="10" name="Image 9" descr="UNML_PPT_logo_rml.pd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0927" y="596634"/>
            <a:ext cx="1297311" cy="708532"/>
          </a:xfrm>
          <a:prstGeom prst="rect">
            <a:avLst/>
          </a:prstGeom>
        </p:spPr>
      </p:pic>
    </p:spTree>
    <p:extLst>
      <p:ext uri="{BB962C8B-B14F-4D97-AF65-F5344CB8AC3E}">
        <p14:creationId xmlns:p14="http://schemas.microsoft.com/office/powerpoint/2010/main" val="2570674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b="1" kern="1200">
          <a:solidFill>
            <a:srgbClr val="73B632"/>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tx1"/>
          </a:solidFill>
          <a:latin typeface="Arial"/>
          <a:ea typeface="+mn-ea"/>
          <a:cs typeface="Arial"/>
        </a:defRPr>
      </a:lvl1pPr>
      <a:lvl2pPr marL="0" indent="0" algn="l" defTabSz="457200" rtl="0" eaLnBrk="1" latinLnBrk="0" hangingPunct="1">
        <a:spcBef>
          <a:spcPts val="1000"/>
        </a:spcBef>
        <a:spcAft>
          <a:spcPts val="600"/>
        </a:spcAft>
        <a:buFont typeface="Arial"/>
        <a:buNone/>
        <a:defRPr sz="1500" kern="1200">
          <a:solidFill>
            <a:schemeClr val="tx1"/>
          </a:solidFill>
          <a:latin typeface="Arial"/>
          <a:ea typeface="+mn-ea"/>
          <a:cs typeface="Arial"/>
        </a:defRPr>
      </a:lvl2pPr>
      <a:lvl3pPr marL="0" indent="0" algn="l" defTabSz="457200" rtl="0" eaLnBrk="1" latinLnBrk="0" hangingPunct="1">
        <a:spcBef>
          <a:spcPts val="1000"/>
        </a:spcBef>
        <a:spcAft>
          <a:spcPts val="600"/>
        </a:spcAft>
        <a:buFont typeface="Arial"/>
        <a:buNone/>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CEED5-B8B2-C644-BAE8-5D6AB3347306}" type="datetimeFigureOut">
              <a:rPr lang="fr-FR" smtClean="0"/>
              <a:t>20/10/2020</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22409-D803-BD41-94BE-F8D629AF82F0}" type="slidenum">
              <a:rPr lang="fr-FR" smtClean="0"/>
              <a:t>‹N°›</a:t>
            </a:fld>
            <a:endParaRPr lang="fr-FR"/>
          </a:p>
        </p:txBody>
      </p:sp>
    </p:spTree>
    <p:extLst>
      <p:ext uri="{BB962C8B-B14F-4D97-AF65-F5344CB8AC3E}">
        <p14:creationId xmlns:p14="http://schemas.microsoft.com/office/powerpoint/2010/main" val="2974969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ML_PPT_BienvenueElus_couv_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191"/>
          </a:xfrm>
          <a:prstGeom prst="rect">
            <a:avLst/>
          </a:prstGeom>
        </p:spPr>
      </p:pic>
      <p:sp>
        <p:nvSpPr>
          <p:cNvPr id="3" name="Titre 1"/>
          <p:cNvSpPr txBox="1">
            <a:spLocks/>
          </p:cNvSpPr>
          <p:nvPr/>
        </p:nvSpPr>
        <p:spPr>
          <a:xfrm>
            <a:off x="8478835" y="1634397"/>
            <a:ext cx="3328031" cy="2304617"/>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fr-FR" b="1" dirty="0">
                <a:solidFill>
                  <a:srgbClr val="E47823"/>
                </a:solidFill>
                <a:latin typeface="Arial"/>
                <a:cs typeface="Arial"/>
              </a:rPr>
              <a:t>Bienvenue aux </a:t>
            </a:r>
            <a:r>
              <a:rPr lang="fr-FR" b="1" dirty="0" err="1">
                <a:solidFill>
                  <a:srgbClr val="E47823"/>
                </a:solidFill>
                <a:latin typeface="Arial"/>
                <a:cs typeface="Arial"/>
              </a:rPr>
              <a:t>élu·e·s</a:t>
            </a:r>
            <a:r>
              <a:rPr lang="fr-FR" dirty="0">
                <a:solidFill>
                  <a:srgbClr val="E47823"/>
                </a:solidFill>
                <a:latin typeface="Arial"/>
                <a:cs typeface="Arial"/>
              </a:rPr>
              <a:t> </a:t>
            </a:r>
          </a:p>
          <a:p>
            <a:pPr algn="l"/>
            <a:r>
              <a:rPr lang="fr-FR" sz="3200" dirty="0">
                <a:latin typeface="Arial"/>
                <a:cs typeface="Arial"/>
              </a:rPr>
              <a:t>du réseau des Missions Locales</a:t>
            </a:r>
            <a:endParaRPr lang="fr-FR" sz="3200" dirty="0">
              <a:solidFill>
                <a:srgbClr val="E47823"/>
              </a:solidFill>
              <a:latin typeface="Arial"/>
              <a:cs typeface="Arial"/>
            </a:endParaRPr>
          </a:p>
        </p:txBody>
      </p:sp>
      <p:sp>
        <p:nvSpPr>
          <p:cNvPr id="4" name="Titre 1"/>
          <p:cNvSpPr txBox="1">
            <a:spLocks/>
          </p:cNvSpPr>
          <p:nvPr/>
        </p:nvSpPr>
        <p:spPr>
          <a:xfrm>
            <a:off x="8478835" y="4228703"/>
            <a:ext cx="3328031" cy="1640079"/>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fr-FR" sz="1500" b="1" dirty="0">
                <a:latin typeface="Arial"/>
                <a:cs typeface="Arial"/>
              </a:rPr>
              <a:t>440 Missions </a:t>
            </a:r>
            <a:r>
              <a:rPr lang="fr-FR" sz="1500" b="1" dirty="0" smtClean="0">
                <a:latin typeface="Arial"/>
                <a:cs typeface="Arial"/>
              </a:rPr>
              <a:t>Locales dont 43 dans le Grand Est, </a:t>
            </a:r>
            <a:r>
              <a:rPr lang="fr-FR" sz="1500" dirty="0">
                <a:latin typeface="Arial"/>
                <a:cs typeface="Arial"/>
              </a:rPr>
              <a:t>service public territorial de l’insertion des jeunes, accompagnent chaque année </a:t>
            </a:r>
            <a:br>
              <a:rPr lang="fr-FR" sz="1500" dirty="0">
                <a:latin typeface="Arial"/>
                <a:cs typeface="Arial"/>
              </a:rPr>
            </a:br>
            <a:r>
              <a:rPr lang="fr-FR" sz="1500" b="1" dirty="0">
                <a:latin typeface="Arial"/>
                <a:cs typeface="Arial"/>
              </a:rPr>
              <a:t>1 100 000 jeunes vers l’emploi </a:t>
            </a:r>
            <a:br>
              <a:rPr lang="fr-FR" sz="1500" b="1" dirty="0">
                <a:latin typeface="Arial"/>
                <a:cs typeface="Arial"/>
              </a:rPr>
            </a:br>
            <a:r>
              <a:rPr lang="fr-FR" sz="1500" b="1" dirty="0">
                <a:latin typeface="Arial"/>
                <a:cs typeface="Arial"/>
              </a:rPr>
              <a:t>et </a:t>
            </a:r>
            <a:r>
              <a:rPr lang="fr-FR" sz="1500" b="1" dirty="0" smtClean="0">
                <a:latin typeface="Arial"/>
                <a:cs typeface="Arial"/>
              </a:rPr>
              <a:t>l’autonomie dont 90,000 dans le Grand Est.</a:t>
            </a:r>
            <a:endParaRPr lang="fr-FR" sz="1500" b="1" dirty="0">
              <a:latin typeface="Arial"/>
              <a:cs typeface="Arial"/>
            </a:endParaRPr>
          </a:p>
        </p:txBody>
      </p:sp>
      <p:cxnSp>
        <p:nvCxnSpPr>
          <p:cNvPr id="6" name="Connecteur droit 5"/>
          <p:cNvCxnSpPr/>
          <p:nvPr/>
        </p:nvCxnSpPr>
        <p:spPr>
          <a:xfrm>
            <a:off x="8490595" y="4044840"/>
            <a:ext cx="3163393"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266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Les Missions Locales, </a:t>
            </a:r>
            <a:r>
              <a:rPr lang="fr-FR" b="1" dirty="0" smtClean="0">
                <a:solidFill>
                  <a:srgbClr val="B70842"/>
                </a:solidFill>
              </a:rPr>
              <a:t>partenaires </a:t>
            </a:r>
            <a:r>
              <a:rPr lang="fr-FR" b="1" dirty="0">
                <a:solidFill>
                  <a:srgbClr val="B70842"/>
                </a:solidFill>
              </a:rPr>
              <a:t>incontournables du monde </a:t>
            </a:r>
            <a:r>
              <a:rPr lang="fr-FR" b="1" dirty="0" smtClean="0">
                <a:solidFill>
                  <a:srgbClr val="B70842"/>
                </a:solidFill>
              </a:rPr>
              <a:t>économique</a:t>
            </a:r>
            <a:endParaRPr lang="fr-FR" dirty="0">
              <a:solidFill>
                <a:srgbClr val="B70842"/>
              </a:solidFill>
            </a:endParaRPr>
          </a:p>
        </p:txBody>
      </p:sp>
      <p:sp>
        <p:nvSpPr>
          <p:cNvPr id="3" name="Espace réservé du contenu 2"/>
          <p:cNvSpPr>
            <a:spLocks noGrp="1"/>
          </p:cNvSpPr>
          <p:nvPr>
            <p:ph idx="1"/>
          </p:nvPr>
        </p:nvSpPr>
        <p:spPr>
          <a:xfrm>
            <a:off x="3099124" y="2022418"/>
            <a:ext cx="8249108" cy="3856707"/>
          </a:xfrm>
        </p:spPr>
        <p:txBody>
          <a:bodyPr/>
          <a:lstStyle/>
          <a:p>
            <a:pPr>
              <a:lnSpc>
                <a:spcPct val="100000"/>
              </a:lnSpc>
            </a:pPr>
            <a:r>
              <a:rPr lang="fr-FR" sz="2000" dirty="0" smtClean="0"/>
              <a:t>Membres </a:t>
            </a:r>
            <a:r>
              <a:rPr lang="fr-FR" sz="2000" dirty="0"/>
              <a:t>à part entière du service public de l’emploi, les Missions Locales ont développé de nombreuses actions avec les entreprises et leurs fédérations, pour prendre en compte leurs besoins de compétences. </a:t>
            </a:r>
          </a:p>
          <a:p>
            <a:pPr>
              <a:lnSpc>
                <a:spcPct val="100000"/>
              </a:lnSpc>
            </a:pPr>
            <a:r>
              <a:rPr lang="fr-FR" sz="2000" dirty="0"/>
              <a:t>Elles accompagnent les chefs d’entreprise dans leurs recrutements de jeunes et pour leur maintien dans l’emploi. Cette action avec les entreprises s’inscrit dans le cadre d’un partenariat renforcé avec Pôle emploi</a:t>
            </a:r>
            <a:r>
              <a:rPr lang="fr-FR" sz="2000" dirty="0" smtClean="0"/>
              <a:t>.</a:t>
            </a:r>
            <a:endParaRPr lang="fr-FR" sz="2000" dirty="0"/>
          </a:p>
        </p:txBody>
      </p:sp>
    </p:spTree>
    <p:extLst>
      <p:ext uri="{BB962C8B-B14F-4D97-AF65-F5344CB8AC3E}">
        <p14:creationId xmlns:p14="http://schemas.microsoft.com/office/powerpoint/2010/main" val="190478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2834" y="517362"/>
            <a:ext cx="8278918" cy="787803"/>
          </a:xfrm>
        </p:spPr>
        <p:txBody>
          <a:bodyPr/>
          <a:lstStyle/>
          <a:p>
            <a:r>
              <a:rPr lang="fr-FR" b="0" dirty="0" smtClean="0">
                <a:solidFill>
                  <a:schemeClr val="tx1"/>
                </a:solidFill>
              </a:rPr>
              <a:t>L’écosystème de la Mission Locale</a:t>
            </a:r>
            <a:endParaRPr lang="fr-FR" b="0" dirty="0">
              <a:solidFill>
                <a:schemeClr val="tx1"/>
              </a:solidFill>
            </a:endParaRPr>
          </a:p>
        </p:txBody>
      </p:sp>
      <p:pic>
        <p:nvPicPr>
          <p:cNvPr id="3" name="Image 2" descr="UNML_PPT_ecosysteme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783" y="1587473"/>
            <a:ext cx="8280400" cy="4318000"/>
          </a:xfrm>
          <a:prstGeom prst="rect">
            <a:avLst/>
          </a:prstGeom>
        </p:spPr>
      </p:pic>
    </p:spTree>
    <p:extLst>
      <p:ext uri="{BB962C8B-B14F-4D97-AF65-F5344CB8AC3E}">
        <p14:creationId xmlns:p14="http://schemas.microsoft.com/office/powerpoint/2010/main" val="1957693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39869" y="2318689"/>
            <a:ext cx="3197175" cy="3197175"/>
          </a:xfrm>
          <a:prstGeom prst="rect">
            <a:avLst/>
          </a:prstGeom>
        </p:spPr>
      </p:pic>
      <p:sp>
        <p:nvSpPr>
          <p:cNvPr id="2" name="Titre 1"/>
          <p:cNvSpPr>
            <a:spLocks noGrp="1"/>
          </p:cNvSpPr>
          <p:nvPr>
            <p:ph type="title"/>
          </p:nvPr>
        </p:nvSpPr>
        <p:spPr>
          <a:xfrm>
            <a:off x="3092834" y="517362"/>
            <a:ext cx="8278918" cy="787803"/>
          </a:xfrm>
        </p:spPr>
        <p:txBody>
          <a:bodyPr/>
          <a:lstStyle/>
          <a:p>
            <a:r>
              <a:rPr lang="fr-FR" dirty="0" smtClean="0">
                <a:solidFill>
                  <a:srgbClr val="247AB4"/>
                </a:solidFill>
              </a:rPr>
              <a:t>Une branche professionnelle dynamique</a:t>
            </a:r>
            <a:endParaRPr lang="fr-FR" dirty="0">
              <a:solidFill>
                <a:srgbClr val="247AB4"/>
              </a:solidFill>
            </a:endParaRPr>
          </a:p>
        </p:txBody>
      </p:sp>
      <p:sp>
        <p:nvSpPr>
          <p:cNvPr id="3" name="Espace réservé du contenu 2"/>
          <p:cNvSpPr>
            <a:spLocks noGrp="1"/>
          </p:cNvSpPr>
          <p:nvPr>
            <p:ph idx="1"/>
          </p:nvPr>
        </p:nvSpPr>
        <p:spPr>
          <a:xfrm>
            <a:off x="3092834" y="1600201"/>
            <a:ext cx="8267158" cy="4302442"/>
          </a:xfrm>
        </p:spPr>
        <p:txBody>
          <a:bodyPr/>
          <a:lstStyle/>
          <a:p>
            <a:pPr marL="180000" indent="-180000">
              <a:spcBef>
                <a:spcPts val="1000"/>
              </a:spcBef>
              <a:buClr>
                <a:srgbClr val="247AB4"/>
              </a:buClr>
              <a:buSzPct val="120000"/>
              <a:buFont typeface="Arial"/>
              <a:buChar char="•"/>
            </a:pPr>
            <a:r>
              <a:rPr lang="fr-FR" sz="1500" dirty="0" smtClean="0"/>
              <a:t>Un </a:t>
            </a:r>
            <a:r>
              <a:rPr lang="fr-FR" sz="1500" dirty="0"/>
              <a:t>réseau de </a:t>
            </a:r>
            <a:r>
              <a:rPr lang="fr-FR" sz="1500" b="1" dirty="0"/>
              <a:t>500 associations employeurs</a:t>
            </a:r>
            <a:r>
              <a:rPr lang="fr-FR" sz="1500" dirty="0"/>
              <a:t>, du champ de l’économie sociale et solidaire, dont 76 % des structures ont moins de 30 salariés.</a:t>
            </a:r>
          </a:p>
          <a:p>
            <a:pPr marL="180000" indent="-180000">
              <a:spcBef>
                <a:spcPts val="1000"/>
              </a:spcBef>
              <a:buClr>
                <a:srgbClr val="247AB4"/>
              </a:buClr>
              <a:buSzPct val="120000"/>
              <a:buFont typeface="Arial"/>
              <a:buChar char="•"/>
            </a:pPr>
            <a:r>
              <a:rPr lang="fr-FR" sz="1500" b="1" dirty="0" smtClean="0"/>
              <a:t>13 </a:t>
            </a:r>
            <a:r>
              <a:rPr lang="fr-FR" sz="1500" b="1" dirty="0"/>
              <a:t>000 </a:t>
            </a:r>
            <a:r>
              <a:rPr lang="fr-FR" sz="1500" b="1" dirty="0" err="1"/>
              <a:t>salarié·e·s</a:t>
            </a:r>
            <a:r>
              <a:rPr lang="fr-FR" sz="1500" b="1" dirty="0"/>
              <a:t> </a:t>
            </a:r>
            <a:r>
              <a:rPr lang="fr-FR" sz="1500" dirty="0"/>
              <a:t>dans le réseau des Missions Locales dont près de 80 % de femmes. Les </a:t>
            </a:r>
            <a:r>
              <a:rPr lang="fr-FR" sz="1500" dirty="0" err="1"/>
              <a:t>conseiller·ère·s</a:t>
            </a:r>
            <a:r>
              <a:rPr lang="fr-FR" sz="1500" dirty="0"/>
              <a:t> d’insertion sociale et professionnelle, représentant près de</a:t>
            </a:r>
            <a:r>
              <a:rPr lang="fr-FR" sz="1500" b="1" dirty="0"/>
              <a:t> 75 % des </a:t>
            </a:r>
            <a:r>
              <a:rPr lang="fr-FR" sz="1500" b="1" dirty="0" err="1"/>
              <a:t>professionnel·le·s</a:t>
            </a:r>
            <a:r>
              <a:rPr lang="fr-FR" sz="1500" b="1" dirty="0"/>
              <a:t>, sont en face-à-face quotidien avec les jeunes.</a:t>
            </a:r>
          </a:p>
          <a:p>
            <a:pPr marL="180000" indent="-180000">
              <a:spcBef>
                <a:spcPts val="1000"/>
              </a:spcBef>
              <a:buClr>
                <a:srgbClr val="247AB4"/>
              </a:buClr>
              <a:buSzPct val="120000"/>
              <a:buFont typeface="Arial"/>
              <a:buChar char="•"/>
            </a:pPr>
            <a:r>
              <a:rPr lang="fr-FR" sz="1500" b="1" dirty="0" smtClean="0"/>
              <a:t>Une </a:t>
            </a:r>
            <a:r>
              <a:rPr lang="fr-FR" sz="1500" b="1" dirty="0"/>
              <a:t>convention collective, </a:t>
            </a:r>
            <a:r>
              <a:rPr lang="fr-FR" sz="1500" dirty="0"/>
              <a:t>avec 66 avenants ou accords signés depuis 2001, dont une nouvelle classification professionnelle adaptée aux enjeux de l’action des Missions Locales, pour prendre en compte les évolutions des politiques publiques et les attentes des jeunes.</a:t>
            </a:r>
          </a:p>
          <a:p>
            <a:pPr marL="180000" indent="-180000">
              <a:spcBef>
                <a:spcPts val="1000"/>
              </a:spcBef>
              <a:buClr>
                <a:srgbClr val="247AB4"/>
              </a:buClr>
              <a:buSzPct val="120000"/>
              <a:buFont typeface="Arial"/>
              <a:buChar char="•"/>
            </a:pPr>
            <a:r>
              <a:rPr lang="fr-FR" sz="1500" b="1" dirty="0" smtClean="0"/>
              <a:t>Une </a:t>
            </a:r>
            <a:r>
              <a:rPr lang="fr-FR" sz="1500" b="1" dirty="0"/>
              <a:t>vie paritaire active</a:t>
            </a:r>
            <a:r>
              <a:rPr lang="fr-FR" sz="1500" dirty="0"/>
              <a:t>, et une négociation constructive entre l’UNML, seul syndicat d’</a:t>
            </a:r>
            <a:r>
              <a:rPr lang="fr-FR" sz="1500" dirty="0" err="1"/>
              <a:t>employeur·e·s</a:t>
            </a:r>
            <a:r>
              <a:rPr lang="fr-FR" sz="1500" dirty="0"/>
              <a:t> représentatif de la branche, et les deux syndicats de </a:t>
            </a:r>
            <a:r>
              <a:rPr lang="fr-FR" sz="1500" dirty="0" err="1"/>
              <a:t>salarié·e·s</a:t>
            </a:r>
            <a:r>
              <a:rPr lang="fr-FR" sz="1500" dirty="0"/>
              <a:t> représentatifs en 2020 : </a:t>
            </a:r>
            <a:r>
              <a:rPr lang="fr-FR" sz="1500" dirty="0" err="1"/>
              <a:t>Synami</a:t>
            </a:r>
            <a:r>
              <a:rPr lang="fr-FR" sz="1500" dirty="0"/>
              <a:t>-CFDT et CGT.</a:t>
            </a:r>
          </a:p>
          <a:p>
            <a:pPr marL="180000" indent="-180000">
              <a:spcBef>
                <a:spcPts val="1000"/>
              </a:spcBef>
              <a:buClr>
                <a:srgbClr val="247AB4"/>
              </a:buClr>
              <a:buSzPct val="120000"/>
              <a:buFont typeface="Arial"/>
              <a:buChar char="•"/>
            </a:pPr>
            <a:r>
              <a:rPr lang="fr-FR" sz="1500" b="1" dirty="0" smtClean="0"/>
              <a:t>Une </a:t>
            </a:r>
            <a:r>
              <a:rPr lang="fr-FR" sz="1500" b="1" dirty="0"/>
              <a:t>politique dynamique de formation des </a:t>
            </a:r>
            <a:r>
              <a:rPr lang="fr-FR" sz="1500" b="1" dirty="0" err="1"/>
              <a:t>professionnel·le·s</a:t>
            </a:r>
            <a:r>
              <a:rPr lang="fr-FR" sz="1500" b="1" dirty="0"/>
              <a:t> de la branche grâce à l’action des ARML :</a:t>
            </a:r>
            <a:r>
              <a:rPr lang="fr-FR" sz="1500" dirty="0"/>
              <a:t> 12,1 millions d’euros consacrés au développement des compétences des </a:t>
            </a:r>
            <a:r>
              <a:rPr lang="fr-FR" sz="1500" dirty="0" err="1"/>
              <a:t>salarié·e·s</a:t>
            </a:r>
            <a:r>
              <a:rPr lang="fr-FR" sz="1500" dirty="0"/>
              <a:t>, 366 actions collectives organisées, 12 527 </a:t>
            </a:r>
            <a:r>
              <a:rPr lang="fr-FR" sz="1500" dirty="0" err="1"/>
              <a:t>salarié·e·s</a:t>
            </a:r>
            <a:r>
              <a:rPr lang="fr-FR" sz="1500" dirty="0"/>
              <a:t> </a:t>
            </a:r>
            <a:r>
              <a:rPr lang="fr-FR" sz="1500" dirty="0" err="1"/>
              <a:t>formé·e·s</a:t>
            </a:r>
            <a:r>
              <a:rPr lang="fr-FR" sz="1500" dirty="0"/>
              <a:t>, 511 000 heures de formation.</a:t>
            </a:r>
          </a:p>
        </p:txBody>
      </p:sp>
    </p:spTree>
    <p:extLst>
      <p:ext uri="{BB962C8B-B14F-4D97-AF65-F5344CB8AC3E}">
        <p14:creationId xmlns:p14="http://schemas.microsoft.com/office/powerpoint/2010/main" val="59731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ML_CadreCommun_couv.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91" y="2723777"/>
            <a:ext cx="2209804" cy="3127152"/>
          </a:xfrm>
          <a:prstGeom prst="rect">
            <a:avLst/>
          </a:prstGeom>
          <a:solidFill>
            <a:schemeClr val="bg1"/>
          </a:solidFill>
          <a:effectLst>
            <a:outerShdw blurRad="50800" dist="38100" dir="2700000" algn="tl" rotWithShape="0">
              <a:prstClr val="black">
                <a:alpha val="40000"/>
              </a:prstClr>
            </a:outerShdw>
          </a:effectLst>
        </p:spPr>
      </p:pic>
      <p:sp>
        <p:nvSpPr>
          <p:cNvPr id="2" name="Titre 1"/>
          <p:cNvSpPr>
            <a:spLocks noGrp="1"/>
          </p:cNvSpPr>
          <p:nvPr>
            <p:ph type="title"/>
          </p:nvPr>
        </p:nvSpPr>
        <p:spPr/>
        <p:txBody>
          <a:bodyPr/>
          <a:lstStyle/>
          <a:p>
            <a:r>
              <a:rPr lang="fr-FR" dirty="0" smtClean="0">
                <a:solidFill>
                  <a:schemeClr val="tx1"/>
                </a:solidFill>
              </a:rPr>
              <a:t>Un Cadre commun </a:t>
            </a:r>
            <a:r>
              <a:rPr lang="fr-FR" b="1" dirty="0" smtClean="0">
                <a:solidFill>
                  <a:srgbClr val="73B632"/>
                </a:solidFill>
              </a:rPr>
              <a:t>de référence </a:t>
            </a:r>
            <a:br>
              <a:rPr lang="fr-FR" b="1" dirty="0" smtClean="0">
                <a:solidFill>
                  <a:srgbClr val="73B632"/>
                </a:solidFill>
              </a:rPr>
            </a:br>
            <a:r>
              <a:rPr lang="fr-FR" b="1" dirty="0" smtClean="0">
                <a:solidFill>
                  <a:srgbClr val="73B632"/>
                </a:solidFill>
              </a:rPr>
              <a:t>de leur offre de service </a:t>
            </a:r>
            <a:br>
              <a:rPr lang="fr-FR" b="1" dirty="0" smtClean="0">
                <a:solidFill>
                  <a:srgbClr val="73B632"/>
                </a:solidFill>
              </a:rPr>
            </a:br>
            <a:endParaRPr lang="fr-FR" b="1" dirty="0">
              <a:solidFill>
                <a:srgbClr val="73B632"/>
              </a:solidFill>
            </a:endParaRPr>
          </a:p>
        </p:txBody>
      </p:sp>
      <p:sp>
        <p:nvSpPr>
          <p:cNvPr id="3" name="Espace réservé du contenu 2"/>
          <p:cNvSpPr>
            <a:spLocks noGrp="1"/>
          </p:cNvSpPr>
          <p:nvPr>
            <p:ph idx="1"/>
          </p:nvPr>
        </p:nvSpPr>
        <p:spPr>
          <a:xfrm>
            <a:off x="3099123" y="2022418"/>
            <a:ext cx="8437267" cy="3856707"/>
          </a:xfrm>
        </p:spPr>
        <p:txBody>
          <a:bodyPr/>
          <a:lstStyle/>
          <a:p>
            <a:pPr>
              <a:lnSpc>
                <a:spcPct val="100000"/>
              </a:lnSpc>
            </a:pPr>
            <a:r>
              <a:rPr lang="fr-FR" sz="2000" dirty="0"/>
              <a:t>Afin de garantir une équité territoriale et une égalité entre les jeunes d’accès aux services, le Cadre de référence définit les principes et valeurs d’action communs aux Missions Locales. Il décrit leurs engagements dans la mise en œuvre de leurs actions dans les territoires, pour et avec les jeunes et les partenaires, dont les entreprises. </a:t>
            </a:r>
          </a:p>
          <a:p>
            <a:pPr>
              <a:lnSpc>
                <a:spcPct val="100000"/>
              </a:lnSpc>
            </a:pPr>
            <a:r>
              <a:rPr lang="fr-FR" sz="2000" dirty="0"/>
              <a:t>Le cadre commun décline l’offre de service socle des Missions Locales : </a:t>
            </a:r>
            <a:r>
              <a:rPr lang="fr-FR" sz="2000" b="1" dirty="0"/>
              <a:t>repérer et mobiliser les jeunes ; accueillir et informer ; orienter ; accompagner à l’élaboration et à la mise en œuvre du parcours ; appuyer au recrutement et à l’intégration du jeune dans l’emploi. </a:t>
            </a:r>
          </a:p>
          <a:p>
            <a:pPr>
              <a:lnSpc>
                <a:spcPct val="100000"/>
              </a:lnSpc>
            </a:pPr>
            <a:r>
              <a:rPr lang="fr-FR" sz="2000" dirty="0"/>
              <a:t>La démarche qui accompagne le Cadre commun de référence s’apparente à une </a:t>
            </a:r>
            <a:r>
              <a:rPr lang="fr-FR" sz="2000" b="1" dirty="0"/>
              <a:t>démarche d’évaluation continue de la qualité des services rendus</a:t>
            </a:r>
            <a:r>
              <a:rPr lang="fr-FR" sz="2000" b="1" dirty="0" smtClean="0"/>
              <a:t>.</a:t>
            </a:r>
            <a:endParaRPr lang="fr-FR" sz="2000" b="1" dirty="0"/>
          </a:p>
        </p:txBody>
      </p:sp>
    </p:spTree>
    <p:extLst>
      <p:ext uri="{BB962C8B-B14F-4D97-AF65-F5344CB8AC3E}">
        <p14:creationId xmlns:p14="http://schemas.microsoft.com/office/powerpoint/2010/main" val="208233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err="1">
                <a:solidFill>
                  <a:schemeClr val="tx1"/>
                </a:solidFill>
              </a:rPr>
              <a:t>Le·la</a:t>
            </a:r>
            <a:r>
              <a:rPr lang="fr-FR" dirty="0">
                <a:solidFill>
                  <a:schemeClr val="tx1"/>
                </a:solidFill>
              </a:rPr>
              <a:t> </a:t>
            </a:r>
            <a:r>
              <a:rPr lang="fr-FR" dirty="0" err="1">
                <a:solidFill>
                  <a:schemeClr val="tx1"/>
                </a:solidFill>
              </a:rPr>
              <a:t>président·e</a:t>
            </a:r>
            <a:r>
              <a:rPr lang="fr-FR" dirty="0">
                <a:solidFill>
                  <a:schemeClr val="tx1"/>
                </a:solidFill>
              </a:rPr>
              <a:t> de la Mission Locale, </a:t>
            </a:r>
            <a:r>
              <a:rPr lang="fr-FR" b="1" dirty="0" err="1" smtClean="0">
                <a:solidFill>
                  <a:srgbClr val="791344"/>
                </a:solidFill>
              </a:rPr>
              <a:t>garant·e</a:t>
            </a:r>
            <a:r>
              <a:rPr lang="fr-FR" b="1" dirty="0" smtClean="0">
                <a:solidFill>
                  <a:srgbClr val="791344"/>
                </a:solidFill>
              </a:rPr>
              <a:t> du projet associatif </a:t>
            </a:r>
            <a:endParaRPr lang="fr-FR" b="1" dirty="0">
              <a:solidFill>
                <a:srgbClr val="791344"/>
              </a:solidFill>
            </a:endParaRPr>
          </a:p>
        </p:txBody>
      </p:sp>
      <p:sp>
        <p:nvSpPr>
          <p:cNvPr id="3" name="Espace réservé du contenu 2"/>
          <p:cNvSpPr>
            <a:spLocks noGrp="1"/>
          </p:cNvSpPr>
          <p:nvPr>
            <p:ph idx="1"/>
          </p:nvPr>
        </p:nvSpPr>
        <p:spPr>
          <a:xfrm>
            <a:off x="3099123" y="2022418"/>
            <a:ext cx="8250051" cy="3997807"/>
          </a:xfrm>
        </p:spPr>
        <p:txBody>
          <a:bodyPr>
            <a:noAutofit/>
          </a:bodyPr>
          <a:lstStyle/>
          <a:p>
            <a:pPr marL="0" indent="0">
              <a:lnSpc>
                <a:spcPct val="100000"/>
              </a:lnSpc>
              <a:buNone/>
            </a:pPr>
            <a:r>
              <a:rPr lang="fr-FR" sz="1500" dirty="0" err="1" smtClean="0"/>
              <a:t>Le·la</a:t>
            </a:r>
            <a:r>
              <a:rPr lang="fr-FR" sz="1500" dirty="0" smtClean="0"/>
              <a:t> </a:t>
            </a:r>
            <a:r>
              <a:rPr lang="fr-FR" sz="1500" dirty="0" err="1"/>
              <a:t>président·e</a:t>
            </a:r>
            <a:r>
              <a:rPr lang="fr-FR" sz="1500" dirty="0"/>
              <a:t> de la Mission Locale </a:t>
            </a:r>
            <a:r>
              <a:rPr lang="fr-FR" sz="1500" dirty="0" smtClean="0"/>
              <a:t>intervient </a:t>
            </a:r>
            <a:r>
              <a:rPr lang="fr-FR" sz="1500" dirty="0"/>
              <a:t>en mobilisant l’ensemble </a:t>
            </a:r>
            <a:r>
              <a:rPr lang="fr-FR" sz="1500" dirty="0" smtClean="0"/>
              <a:t>des </a:t>
            </a:r>
            <a:r>
              <a:rPr lang="fr-FR" sz="1500" dirty="0"/>
              <a:t>acteurs sociaux et économiques </a:t>
            </a:r>
            <a:r>
              <a:rPr lang="fr-FR" sz="1500" dirty="0" smtClean="0"/>
              <a:t>du </a:t>
            </a:r>
            <a:r>
              <a:rPr lang="fr-FR" sz="1500" dirty="0"/>
              <a:t>territoire, en lien </a:t>
            </a:r>
            <a:r>
              <a:rPr lang="fr-FR" sz="1500" dirty="0" smtClean="0"/>
              <a:t>avec l’Association </a:t>
            </a:r>
            <a:r>
              <a:rPr lang="fr-FR" sz="1500" dirty="0"/>
              <a:t>régionale des Missions </a:t>
            </a:r>
            <a:r>
              <a:rPr lang="fr-FR" sz="1500" dirty="0" smtClean="0"/>
              <a:t>Locales et l’Union </a:t>
            </a:r>
            <a:r>
              <a:rPr lang="fr-FR" sz="1500" dirty="0"/>
              <a:t>nationale des </a:t>
            </a:r>
            <a:r>
              <a:rPr lang="fr-FR" sz="1500" dirty="0" smtClean="0"/>
              <a:t>Missions </a:t>
            </a:r>
            <a:r>
              <a:rPr lang="fr-FR" sz="1500" dirty="0"/>
              <a:t>Locales. </a:t>
            </a:r>
          </a:p>
          <a:p>
            <a:pPr marL="0" indent="0">
              <a:lnSpc>
                <a:spcPct val="100000"/>
              </a:lnSpc>
              <a:buNone/>
            </a:pPr>
            <a:r>
              <a:rPr lang="fr-FR" sz="1500" dirty="0"/>
              <a:t>Sa mission se décline en plusieurs </a:t>
            </a:r>
            <a:r>
              <a:rPr lang="fr-FR" sz="1500" dirty="0" smtClean="0"/>
              <a:t>axes </a:t>
            </a:r>
            <a:r>
              <a:rPr lang="fr-FR" sz="1500" dirty="0"/>
              <a:t>: </a:t>
            </a:r>
            <a:r>
              <a:rPr lang="fr-FR" sz="1500" b="1" dirty="0"/>
              <a:t>présidence et animation des </a:t>
            </a:r>
            <a:r>
              <a:rPr lang="fr-FR" sz="1500" b="1" dirty="0" smtClean="0"/>
              <a:t>instances </a:t>
            </a:r>
            <a:r>
              <a:rPr lang="fr-FR" sz="1500" b="1" dirty="0"/>
              <a:t>associatives ; responsable </a:t>
            </a:r>
            <a:r>
              <a:rPr lang="fr-FR" sz="1500" b="1" dirty="0" smtClean="0"/>
              <a:t>du </a:t>
            </a:r>
            <a:r>
              <a:rPr lang="fr-FR" sz="1500" b="1" dirty="0"/>
              <a:t>projet associatif et politique de </a:t>
            </a:r>
            <a:r>
              <a:rPr lang="fr-FR" sz="1500" b="1" dirty="0" smtClean="0"/>
              <a:t>l’association </a:t>
            </a:r>
            <a:r>
              <a:rPr lang="fr-FR" sz="1500" b="1" dirty="0"/>
              <a:t>; représentation de la </a:t>
            </a:r>
            <a:r>
              <a:rPr lang="fr-FR" sz="1500" b="1" dirty="0" smtClean="0"/>
              <a:t>Mission </a:t>
            </a:r>
            <a:r>
              <a:rPr lang="fr-FR" sz="1500" b="1" dirty="0"/>
              <a:t>Locale auprès des pouvoirs </a:t>
            </a:r>
            <a:r>
              <a:rPr lang="fr-FR" sz="1500" b="1" dirty="0" smtClean="0"/>
              <a:t>publics </a:t>
            </a:r>
            <a:r>
              <a:rPr lang="fr-FR" sz="1500" b="1" dirty="0"/>
              <a:t>et des partenaires ; contrôle </a:t>
            </a:r>
            <a:r>
              <a:rPr lang="fr-FR" sz="1500" b="1" dirty="0" smtClean="0"/>
              <a:t>de </a:t>
            </a:r>
            <a:r>
              <a:rPr lang="fr-FR" sz="1500" b="1" dirty="0"/>
              <a:t>la gestion financière et de </a:t>
            </a:r>
            <a:r>
              <a:rPr lang="fr-FR" sz="1500" b="1" dirty="0" smtClean="0"/>
              <a:t>l’activité </a:t>
            </a:r>
            <a:r>
              <a:rPr lang="fr-FR" sz="1500" b="1" dirty="0"/>
              <a:t>associative et technique de </a:t>
            </a:r>
            <a:r>
              <a:rPr lang="fr-FR" sz="1500" b="1" dirty="0" smtClean="0"/>
              <a:t>l’association</a:t>
            </a:r>
            <a:r>
              <a:rPr lang="fr-FR" sz="1500" b="1" dirty="0"/>
              <a:t>, avec les membres du </a:t>
            </a:r>
            <a:r>
              <a:rPr lang="fr-FR" sz="1500" b="1" dirty="0" smtClean="0"/>
              <a:t>bureau</a:t>
            </a:r>
            <a:r>
              <a:rPr lang="fr-FR" sz="1500" b="1" dirty="0"/>
              <a:t>. </a:t>
            </a:r>
            <a:endParaRPr lang="fr-FR" sz="1500" b="1" dirty="0" smtClean="0"/>
          </a:p>
          <a:p>
            <a:pPr marL="0" indent="0">
              <a:lnSpc>
                <a:spcPct val="100000"/>
              </a:lnSpc>
              <a:spcBef>
                <a:spcPts val="0"/>
              </a:spcBef>
              <a:buNone/>
            </a:pPr>
            <a:r>
              <a:rPr lang="fr-FR" sz="1500" dirty="0" err="1" smtClean="0"/>
              <a:t>Le·la</a:t>
            </a:r>
            <a:r>
              <a:rPr lang="fr-FR" sz="1500" dirty="0" smtClean="0"/>
              <a:t> </a:t>
            </a:r>
            <a:r>
              <a:rPr lang="fr-FR" sz="1500" dirty="0" err="1"/>
              <a:t>président·e</a:t>
            </a:r>
            <a:r>
              <a:rPr lang="fr-FR" sz="1500" dirty="0"/>
              <a:t> garantit le </a:t>
            </a:r>
            <a:r>
              <a:rPr lang="fr-FR" sz="1500" dirty="0" smtClean="0"/>
              <a:t>respect </a:t>
            </a:r>
            <a:r>
              <a:rPr lang="fr-FR" sz="1500" dirty="0"/>
              <a:t>et les principes d’action de </a:t>
            </a:r>
            <a:r>
              <a:rPr lang="fr-FR" sz="1500" dirty="0" smtClean="0"/>
              <a:t>la </a:t>
            </a:r>
            <a:r>
              <a:rPr lang="fr-FR" sz="1500" dirty="0"/>
              <a:t>structure, conformément au Cadre </a:t>
            </a:r>
            <a:r>
              <a:rPr lang="fr-FR" sz="1500" dirty="0" smtClean="0"/>
              <a:t>commun </a:t>
            </a:r>
            <a:r>
              <a:rPr lang="fr-FR" sz="1500" dirty="0"/>
              <a:t>de référence de l’offre de </a:t>
            </a:r>
            <a:r>
              <a:rPr lang="fr-FR" sz="1500" dirty="0" smtClean="0"/>
              <a:t>service </a:t>
            </a:r>
            <a:r>
              <a:rPr lang="fr-FR" sz="1500" dirty="0"/>
              <a:t>des Missions Locales.</a:t>
            </a:r>
          </a:p>
          <a:p>
            <a:pPr marL="0" indent="0">
              <a:lnSpc>
                <a:spcPct val="100000"/>
              </a:lnSpc>
              <a:spcBef>
                <a:spcPts val="0"/>
              </a:spcBef>
              <a:buNone/>
            </a:pPr>
            <a:r>
              <a:rPr lang="fr-FR" sz="1500" dirty="0" err="1"/>
              <a:t>Le·la</a:t>
            </a:r>
            <a:r>
              <a:rPr lang="fr-FR" sz="1500" dirty="0"/>
              <a:t> </a:t>
            </a:r>
            <a:r>
              <a:rPr lang="fr-FR" sz="1500" dirty="0" err="1"/>
              <a:t>président·e</a:t>
            </a:r>
            <a:r>
              <a:rPr lang="fr-FR" sz="1500" dirty="0"/>
              <a:t> assure la </a:t>
            </a:r>
            <a:r>
              <a:rPr lang="fr-FR" sz="1500" dirty="0" smtClean="0"/>
              <a:t>responsabilité </a:t>
            </a:r>
            <a:r>
              <a:rPr lang="fr-FR" sz="1500" dirty="0"/>
              <a:t>d’employeur en </a:t>
            </a:r>
            <a:r>
              <a:rPr lang="fr-FR" sz="1500" dirty="0" smtClean="0"/>
              <a:t>matière </a:t>
            </a:r>
            <a:r>
              <a:rPr lang="fr-FR" sz="1500" dirty="0"/>
              <a:t>de droit du travail. </a:t>
            </a:r>
            <a:r>
              <a:rPr lang="fr-FR" sz="1500" dirty="0" err="1" smtClean="0"/>
              <a:t>Il·elle</a:t>
            </a:r>
            <a:r>
              <a:rPr lang="fr-FR" sz="1500" dirty="0" smtClean="0"/>
              <a:t> </a:t>
            </a:r>
            <a:r>
              <a:rPr lang="fr-FR" sz="1500" dirty="0"/>
              <a:t>est personnellement </a:t>
            </a:r>
            <a:r>
              <a:rPr lang="fr-FR" sz="1500" dirty="0" smtClean="0"/>
              <a:t>responsable </a:t>
            </a:r>
            <a:r>
              <a:rPr lang="fr-FR" sz="1500" dirty="0"/>
              <a:t>au plan civil envers </a:t>
            </a:r>
            <a:r>
              <a:rPr lang="fr-FR" sz="1500" dirty="0" smtClean="0"/>
              <a:t>l’association </a:t>
            </a:r>
            <a:r>
              <a:rPr lang="fr-FR" sz="1500" dirty="0"/>
              <a:t>et envers les tiers. </a:t>
            </a:r>
          </a:p>
          <a:p>
            <a:pPr marL="0" indent="0">
              <a:lnSpc>
                <a:spcPct val="100000"/>
              </a:lnSpc>
              <a:spcBef>
                <a:spcPts val="0"/>
              </a:spcBef>
              <a:buNone/>
            </a:pPr>
            <a:r>
              <a:rPr lang="fr-FR" sz="1500" dirty="0" err="1"/>
              <a:t>Il·elle</a:t>
            </a:r>
            <a:r>
              <a:rPr lang="fr-FR" sz="1500" dirty="0"/>
              <a:t> peut déléguer en partie ses </a:t>
            </a:r>
            <a:r>
              <a:rPr lang="fr-FR" sz="1500" dirty="0" smtClean="0"/>
              <a:t>responsabilités </a:t>
            </a:r>
            <a:r>
              <a:rPr lang="fr-FR" sz="1500" dirty="0"/>
              <a:t>au </a:t>
            </a:r>
            <a:r>
              <a:rPr lang="fr-FR" sz="1500" dirty="0" err="1"/>
              <a:t>directeur·rice</a:t>
            </a:r>
            <a:r>
              <a:rPr lang="fr-FR" sz="1500" dirty="0"/>
              <a:t>, </a:t>
            </a:r>
            <a:r>
              <a:rPr lang="fr-FR" sz="1500" dirty="0" smtClean="0"/>
              <a:t>avec </a:t>
            </a:r>
            <a:r>
              <a:rPr lang="fr-FR" sz="1500" dirty="0"/>
              <a:t>un document définissant </a:t>
            </a:r>
            <a:r>
              <a:rPr lang="fr-FR" sz="1500" dirty="0" smtClean="0"/>
              <a:t>clairement </a:t>
            </a:r>
            <a:r>
              <a:rPr lang="fr-FR" sz="1500" dirty="0"/>
              <a:t>leur étendue et leur </a:t>
            </a:r>
            <a:r>
              <a:rPr lang="fr-FR" sz="1500" dirty="0" smtClean="0"/>
              <a:t>contrôle</a:t>
            </a:r>
            <a:r>
              <a:rPr lang="fr-FR" sz="1500" dirty="0"/>
              <a:t>. </a:t>
            </a:r>
          </a:p>
          <a:p>
            <a:pPr marL="0" indent="0">
              <a:lnSpc>
                <a:spcPct val="100000"/>
              </a:lnSpc>
              <a:buNone/>
            </a:pPr>
            <a:r>
              <a:rPr lang="fr-FR" sz="1500" b="1" dirty="0" err="1"/>
              <a:t>Le·la</a:t>
            </a:r>
            <a:r>
              <a:rPr lang="fr-FR" sz="1500" b="1" dirty="0"/>
              <a:t> </a:t>
            </a:r>
            <a:r>
              <a:rPr lang="fr-FR" sz="1500" b="1" dirty="0" err="1"/>
              <a:t>président·e</a:t>
            </a:r>
            <a:r>
              <a:rPr lang="fr-FR" sz="1500" b="1" dirty="0"/>
              <a:t> peut également </a:t>
            </a:r>
            <a:r>
              <a:rPr lang="fr-FR" sz="1500" b="1" dirty="0" smtClean="0"/>
              <a:t>s’engager </a:t>
            </a:r>
            <a:r>
              <a:rPr lang="fr-FR" sz="1500" b="1" dirty="0"/>
              <a:t>au sein des instances </a:t>
            </a:r>
            <a:r>
              <a:rPr lang="fr-FR" sz="1500" b="1" dirty="0" smtClean="0"/>
              <a:t>régionales </a:t>
            </a:r>
            <a:r>
              <a:rPr lang="fr-FR" sz="1500" b="1" dirty="0"/>
              <a:t>(ARML) et </a:t>
            </a:r>
            <a:r>
              <a:rPr lang="fr-FR" sz="1500" b="1" dirty="0" smtClean="0"/>
              <a:t>national (UNML).</a:t>
            </a:r>
            <a:endParaRPr lang="fr-FR" sz="1500" b="1" dirty="0"/>
          </a:p>
        </p:txBody>
      </p:sp>
    </p:spTree>
    <p:extLst>
      <p:ext uri="{BB962C8B-B14F-4D97-AF65-F5344CB8AC3E}">
        <p14:creationId xmlns:p14="http://schemas.microsoft.com/office/powerpoint/2010/main" val="45310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ML_PPT_BienvenueElus_dos_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191"/>
          </a:xfrm>
          <a:prstGeom prst="rect">
            <a:avLst/>
          </a:prstGeom>
        </p:spPr>
      </p:pic>
      <p:sp>
        <p:nvSpPr>
          <p:cNvPr id="11" name="Espace réservé du contenu 2"/>
          <p:cNvSpPr txBox="1">
            <a:spLocks/>
          </p:cNvSpPr>
          <p:nvPr/>
        </p:nvSpPr>
        <p:spPr>
          <a:xfrm>
            <a:off x="8490595" y="1869562"/>
            <a:ext cx="2963476" cy="1175825"/>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dirty="0" smtClean="0">
                <a:solidFill>
                  <a:srgbClr val="791344"/>
                </a:solidFill>
                <a:latin typeface="Arial"/>
                <a:cs typeface="Arial"/>
              </a:rPr>
              <a:t>Merci de votre attention.</a:t>
            </a:r>
            <a:endParaRPr lang="fr-FR" dirty="0">
              <a:solidFill>
                <a:srgbClr val="791344"/>
              </a:solidFill>
              <a:latin typeface="Arial"/>
              <a:cs typeface="Arial"/>
            </a:endParaRPr>
          </a:p>
        </p:txBody>
      </p:sp>
      <p:cxnSp>
        <p:nvCxnSpPr>
          <p:cNvPr id="16" name="Connecteur droit 15"/>
          <p:cNvCxnSpPr/>
          <p:nvPr/>
        </p:nvCxnSpPr>
        <p:spPr>
          <a:xfrm>
            <a:off x="8490595" y="3186488"/>
            <a:ext cx="1622856"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821" y="4185828"/>
            <a:ext cx="2885023" cy="959751"/>
          </a:xfrm>
          <a:prstGeom prst="rect">
            <a:avLst/>
          </a:prstGeom>
        </p:spPr>
      </p:pic>
    </p:spTree>
    <p:extLst>
      <p:ext uri="{BB962C8B-B14F-4D97-AF65-F5344CB8AC3E}">
        <p14:creationId xmlns:p14="http://schemas.microsoft.com/office/powerpoint/2010/main" val="294371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35197" y="1452079"/>
            <a:ext cx="2882900" cy="2882900"/>
          </a:xfrm>
          <a:prstGeom prst="rect">
            <a:avLst/>
          </a:prstGeom>
        </p:spPr>
      </p:pic>
      <p:pic>
        <p:nvPicPr>
          <p:cNvPr id="12" name="Image 11"/>
          <p:cNvPicPr>
            <a:picLocks noChangeAspect="1"/>
          </p:cNvPicPr>
          <p:nvPr/>
        </p:nvPicPr>
        <p:blipFill>
          <a:blip r:embed="rId3"/>
          <a:stretch>
            <a:fillRect/>
          </a:stretch>
        </p:blipFill>
        <p:spPr>
          <a:xfrm>
            <a:off x="1308099" y="4390259"/>
            <a:ext cx="1427642" cy="1427642"/>
          </a:xfrm>
          <a:prstGeom prst="rect">
            <a:avLst/>
          </a:prstGeom>
        </p:spPr>
      </p:pic>
      <p:sp>
        <p:nvSpPr>
          <p:cNvPr id="2" name="Titre 1"/>
          <p:cNvSpPr>
            <a:spLocks noGrp="1"/>
          </p:cNvSpPr>
          <p:nvPr>
            <p:ph type="title"/>
          </p:nvPr>
        </p:nvSpPr>
        <p:spPr/>
        <p:txBody>
          <a:bodyPr/>
          <a:lstStyle/>
          <a:p>
            <a:r>
              <a:rPr lang="fr-FR" dirty="0">
                <a:solidFill>
                  <a:schemeClr val="tx1"/>
                </a:solidFill>
              </a:rPr>
              <a:t>Les Missions Locales, </a:t>
            </a:r>
            <a:r>
              <a:rPr lang="fr-FR" b="1" dirty="0">
                <a:solidFill>
                  <a:srgbClr val="73B632"/>
                </a:solidFill>
              </a:rPr>
              <a:t>en première ligne </a:t>
            </a:r>
            <a:r>
              <a:rPr lang="fr-FR" b="1" dirty="0" smtClean="0">
                <a:solidFill>
                  <a:srgbClr val="73B632"/>
                </a:solidFill>
              </a:rPr>
              <a:t/>
            </a:r>
            <a:br>
              <a:rPr lang="fr-FR" b="1" dirty="0" smtClean="0">
                <a:solidFill>
                  <a:srgbClr val="73B632"/>
                </a:solidFill>
              </a:rPr>
            </a:br>
            <a:r>
              <a:rPr lang="fr-FR" b="1" dirty="0" smtClean="0">
                <a:solidFill>
                  <a:srgbClr val="73B632"/>
                </a:solidFill>
              </a:rPr>
              <a:t>pour </a:t>
            </a:r>
            <a:r>
              <a:rPr lang="fr-FR" b="1" dirty="0">
                <a:solidFill>
                  <a:srgbClr val="73B632"/>
                </a:solidFill>
              </a:rPr>
              <a:t>l’insertion des jeunes</a:t>
            </a:r>
            <a:br>
              <a:rPr lang="fr-FR" b="1" dirty="0">
                <a:solidFill>
                  <a:srgbClr val="73B632"/>
                </a:solidFill>
              </a:rPr>
            </a:br>
            <a:endParaRPr lang="fr-FR" b="1" dirty="0">
              <a:solidFill>
                <a:srgbClr val="73B632"/>
              </a:solidFill>
            </a:endParaRPr>
          </a:p>
        </p:txBody>
      </p:sp>
      <p:sp>
        <p:nvSpPr>
          <p:cNvPr id="3" name="Espace réservé du contenu 2"/>
          <p:cNvSpPr>
            <a:spLocks noGrp="1"/>
          </p:cNvSpPr>
          <p:nvPr>
            <p:ph idx="1"/>
          </p:nvPr>
        </p:nvSpPr>
        <p:spPr>
          <a:xfrm>
            <a:off x="3099123" y="2163517"/>
            <a:ext cx="8250051" cy="3856707"/>
          </a:xfrm>
        </p:spPr>
        <p:txBody>
          <a:bodyPr/>
          <a:lstStyle/>
          <a:p>
            <a:pPr>
              <a:lnSpc>
                <a:spcPct val="100000"/>
              </a:lnSpc>
            </a:pPr>
            <a:r>
              <a:rPr lang="fr-FR" sz="1800" i="1" dirty="0" smtClean="0"/>
              <a:t>« Rien </a:t>
            </a:r>
            <a:r>
              <a:rPr lang="fr-FR" sz="1800" i="1" dirty="0"/>
              <a:t>ne se fera sans les jeunes. </a:t>
            </a:r>
            <a:r>
              <a:rPr lang="fr-FR" sz="1800" dirty="0"/>
              <a:t>[Toute politique] </a:t>
            </a:r>
            <a:r>
              <a:rPr lang="fr-FR" sz="1800" i="1" dirty="0"/>
              <a:t>ne peut être entreprise et menée à bien qu’avec ceux à qui elle </a:t>
            </a:r>
            <a:r>
              <a:rPr lang="fr-FR" sz="1800" i="1" dirty="0" smtClean="0"/>
              <a:t>s’adresse. C’est </a:t>
            </a:r>
            <a:r>
              <a:rPr lang="fr-FR" sz="1800" i="1" dirty="0"/>
              <a:t>à eux qu’il revient de donner à l’ensemble des forces sociales concernées des raisons de s’acharner </a:t>
            </a:r>
            <a:r>
              <a:rPr lang="fr-FR" sz="1800" i="1" dirty="0" smtClean="0"/>
              <a:t>à </a:t>
            </a:r>
            <a:r>
              <a:rPr lang="fr-FR" sz="1800" i="1" dirty="0"/>
              <a:t>construire de nouvelles voies. » </a:t>
            </a:r>
            <a:endParaRPr lang="fr-FR" sz="1800" i="1" dirty="0" smtClean="0"/>
          </a:p>
          <a:p>
            <a:pPr>
              <a:lnSpc>
                <a:spcPct val="100000"/>
              </a:lnSpc>
              <a:spcBef>
                <a:spcPts val="500"/>
              </a:spcBef>
            </a:pPr>
            <a:r>
              <a:rPr lang="fr-FR" sz="1500" dirty="0">
                <a:solidFill>
                  <a:srgbClr val="73B632"/>
                </a:solidFill>
              </a:rPr>
              <a:t>(Bertrand Schwartz </a:t>
            </a:r>
            <a:r>
              <a:rPr lang="fr-FR" sz="1500" dirty="0" smtClean="0">
                <a:solidFill>
                  <a:srgbClr val="73B632"/>
                </a:solidFill>
              </a:rPr>
              <a:t>dans son </a:t>
            </a:r>
            <a:r>
              <a:rPr lang="fr-FR" sz="1500" dirty="0">
                <a:solidFill>
                  <a:srgbClr val="73B632"/>
                </a:solidFill>
              </a:rPr>
              <a:t>rapport sur l’insertion professionnelle et sociale des jeunes </a:t>
            </a:r>
            <a:r>
              <a:rPr lang="fr-FR" sz="1500" dirty="0" smtClean="0">
                <a:solidFill>
                  <a:srgbClr val="73B632"/>
                </a:solidFill>
              </a:rPr>
              <a:t/>
            </a:r>
            <a:br>
              <a:rPr lang="fr-FR" sz="1500" dirty="0" smtClean="0">
                <a:solidFill>
                  <a:srgbClr val="73B632"/>
                </a:solidFill>
              </a:rPr>
            </a:br>
            <a:r>
              <a:rPr lang="fr-FR" sz="1500" dirty="0" smtClean="0">
                <a:solidFill>
                  <a:srgbClr val="73B632"/>
                </a:solidFill>
              </a:rPr>
              <a:t>remis </a:t>
            </a:r>
            <a:r>
              <a:rPr lang="fr-FR" sz="1500" dirty="0">
                <a:solidFill>
                  <a:srgbClr val="73B632"/>
                </a:solidFill>
              </a:rPr>
              <a:t>au Premier ministre en 1981) </a:t>
            </a:r>
            <a:br>
              <a:rPr lang="fr-FR" sz="1500" dirty="0">
                <a:solidFill>
                  <a:srgbClr val="73B632"/>
                </a:solidFill>
              </a:rPr>
            </a:br>
            <a:endParaRPr lang="fr-FR" sz="1500" dirty="0" smtClean="0">
              <a:solidFill>
                <a:srgbClr val="73B632"/>
              </a:solidFill>
            </a:endParaRPr>
          </a:p>
          <a:p>
            <a:pPr>
              <a:lnSpc>
                <a:spcPct val="100000"/>
              </a:lnSpc>
              <a:spcBef>
                <a:spcPts val="500"/>
              </a:spcBef>
            </a:pPr>
            <a:endParaRPr lang="fr-FR" sz="1500" dirty="0" smtClean="0">
              <a:solidFill>
                <a:srgbClr val="E47823"/>
              </a:solidFill>
            </a:endParaRPr>
          </a:p>
          <a:p>
            <a:pPr marL="180000" indent="-180000">
              <a:buClr>
                <a:srgbClr val="73B632"/>
              </a:buClr>
              <a:buSzPct val="120000"/>
              <a:buFont typeface="Arial"/>
              <a:buChar char="•"/>
            </a:pPr>
            <a:r>
              <a:rPr lang="fr-FR" sz="1500" dirty="0" smtClean="0"/>
              <a:t>Un </a:t>
            </a:r>
            <a:r>
              <a:rPr lang="fr-FR" sz="1500" dirty="0"/>
              <a:t>rapport qui s’est notamment traduit par la création des Missions Locales en </a:t>
            </a:r>
            <a:r>
              <a:rPr lang="fr-FR" sz="1500" dirty="0" smtClean="0"/>
              <a:t>1982.</a:t>
            </a:r>
            <a:endParaRPr lang="fr-FR" sz="1500" dirty="0"/>
          </a:p>
          <a:p>
            <a:pPr marL="180000" indent="-180000">
              <a:buClr>
                <a:srgbClr val="73B632"/>
              </a:buClr>
              <a:buSzPct val="120000"/>
              <a:buFont typeface="Arial"/>
              <a:buChar char="•"/>
            </a:pPr>
            <a:r>
              <a:rPr lang="fr-FR" sz="1500" dirty="0" smtClean="0"/>
              <a:t>Un </a:t>
            </a:r>
            <a:r>
              <a:rPr lang="fr-FR" sz="1500" dirty="0"/>
              <a:t>propos qui résonne d’autant plus dans le contexte de la crise économique et sociale actuelle.</a:t>
            </a:r>
          </a:p>
        </p:txBody>
      </p:sp>
    </p:spTree>
    <p:extLst>
      <p:ext uri="{BB962C8B-B14F-4D97-AF65-F5344CB8AC3E}">
        <p14:creationId xmlns:p14="http://schemas.microsoft.com/office/powerpoint/2010/main" val="200479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Les Missions Locales, </a:t>
            </a:r>
            <a:r>
              <a:rPr lang="fr-FR" b="1" dirty="0">
                <a:solidFill>
                  <a:srgbClr val="73B632"/>
                </a:solidFill>
              </a:rPr>
              <a:t>en première ligne </a:t>
            </a:r>
            <a:br>
              <a:rPr lang="fr-FR" b="1" dirty="0">
                <a:solidFill>
                  <a:srgbClr val="73B632"/>
                </a:solidFill>
              </a:rPr>
            </a:br>
            <a:r>
              <a:rPr lang="fr-FR" b="1" dirty="0">
                <a:solidFill>
                  <a:srgbClr val="73B632"/>
                </a:solidFill>
              </a:rPr>
              <a:t>pour l’insertion des jeunes</a:t>
            </a:r>
            <a:br>
              <a:rPr lang="fr-FR" b="1" dirty="0">
                <a:solidFill>
                  <a:srgbClr val="73B632"/>
                </a:solidFill>
              </a:rPr>
            </a:br>
            <a:endParaRPr lang="fr-FR" dirty="0">
              <a:solidFill>
                <a:srgbClr val="73B632"/>
              </a:solidFill>
            </a:endParaRPr>
          </a:p>
        </p:txBody>
      </p:sp>
      <p:sp>
        <p:nvSpPr>
          <p:cNvPr id="3" name="Espace réservé du contenu 2"/>
          <p:cNvSpPr>
            <a:spLocks noGrp="1"/>
          </p:cNvSpPr>
          <p:nvPr>
            <p:ph idx="1"/>
          </p:nvPr>
        </p:nvSpPr>
        <p:spPr>
          <a:xfrm>
            <a:off x="3099123" y="2141098"/>
            <a:ext cx="8250051" cy="3790145"/>
          </a:xfrm>
        </p:spPr>
        <p:txBody>
          <a:bodyPr/>
          <a:lstStyle/>
          <a:p>
            <a:pPr>
              <a:lnSpc>
                <a:spcPct val="100000"/>
              </a:lnSpc>
              <a:spcAft>
                <a:spcPts val="600"/>
              </a:spcAft>
            </a:pPr>
            <a:r>
              <a:rPr lang="fr-FR" sz="1500" b="1" dirty="0">
                <a:solidFill>
                  <a:srgbClr val="73B632"/>
                </a:solidFill>
              </a:rPr>
              <a:t>Un constat </a:t>
            </a:r>
            <a:endParaRPr lang="fr-FR" sz="1500" b="1" dirty="0" smtClean="0">
              <a:solidFill>
                <a:srgbClr val="73B632"/>
              </a:solidFill>
            </a:endParaRPr>
          </a:p>
          <a:p>
            <a:pPr>
              <a:lnSpc>
                <a:spcPct val="100000"/>
              </a:lnSpc>
              <a:spcBef>
                <a:spcPts val="0"/>
              </a:spcBef>
              <a:spcAft>
                <a:spcPts val="600"/>
              </a:spcAft>
            </a:pPr>
            <a:r>
              <a:rPr lang="fr-FR" sz="1500" dirty="0" smtClean="0"/>
              <a:t>Les </a:t>
            </a:r>
            <a:r>
              <a:rPr lang="fr-FR" sz="1500" dirty="0"/>
              <a:t>jeunes sont toujours les premières victimes d’une crise ou d’un contexte économique dégradé. </a:t>
            </a:r>
            <a:r>
              <a:rPr lang="fr-FR" sz="1500" dirty="0" err="1"/>
              <a:t>Il·elle·s</a:t>
            </a:r>
            <a:r>
              <a:rPr lang="fr-FR" sz="1500" dirty="0"/>
              <a:t> font face aujourd’hui à un risque accru de précarisation dans la crise économique et sanitaire que nous traversons actuellement.</a:t>
            </a:r>
          </a:p>
          <a:p>
            <a:pPr>
              <a:lnSpc>
                <a:spcPct val="100000"/>
              </a:lnSpc>
              <a:spcAft>
                <a:spcPts val="600"/>
              </a:spcAft>
            </a:pPr>
            <a:r>
              <a:rPr lang="fr-FR" sz="1500" b="1" dirty="0" smtClean="0">
                <a:solidFill>
                  <a:srgbClr val="73B632"/>
                </a:solidFill>
              </a:rPr>
              <a:t>Les </a:t>
            </a:r>
            <a:r>
              <a:rPr lang="fr-FR" sz="1500" b="1" dirty="0">
                <a:solidFill>
                  <a:srgbClr val="73B632"/>
                </a:solidFill>
              </a:rPr>
              <a:t>Missions Locales sont au rendez-vous que la situation </a:t>
            </a:r>
            <a:r>
              <a:rPr lang="fr-FR" sz="1500" b="1" dirty="0" smtClean="0">
                <a:solidFill>
                  <a:srgbClr val="73B632"/>
                </a:solidFill>
              </a:rPr>
              <a:t>impose </a:t>
            </a:r>
            <a:endParaRPr lang="fr-FR" sz="1500" dirty="0" smtClean="0">
              <a:solidFill>
                <a:srgbClr val="73B632"/>
              </a:solidFill>
            </a:endParaRPr>
          </a:p>
          <a:p>
            <a:pPr>
              <a:lnSpc>
                <a:spcPct val="100000"/>
              </a:lnSpc>
              <a:spcBef>
                <a:spcPts val="0"/>
              </a:spcBef>
              <a:spcAft>
                <a:spcPts val="600"/>
              </a:spcAft>
            </a:pPr>
            <a:r>
              <a:rPr lang="fr-FR" sz="1500" dirty="0"/>
              <a:t>L</a:t>
            </a:r>
            <a:r>
              <a:rPr lang="fr-FR" sz="1500" dirty="0" smtClean="0"/>
              <a:t>es </a:t>
            </a:r>
            <a:r>
              <a:rPr lang="fr-FR" sz="1500" dirty="0"/>
              <a:t>Missions Locales ont un rôle essentiel à tenir pour permettre aux jeunes d’avoir leur place dans la société et d’accéder à un emploi, comme à l’ensemble de leurs droits sociaux. </a:t>
            </a:r>
          </a:p>
          <a:p>
            <a:pPr>
              <a:lnSpc>
                <a:spcPct val="100000"/>
              </a:lnSpc>
              <a:spcBef>
                <a:spcPts val="0"/>
              </a:spcBef>
              <a:spcAft>
                <a:spcPts val="600"/>
              </a:spcAft>
            </a:pPr>
            <a:r>
              <a:rPr lang="fr-FR" sz="1500" dirty="0" smtClean="0"/>
              <a:t>L’engagement </a:t>
            </a:r>
            <a:r>
              <a:rPr lang="fr-FR" sz="1500" dirty="0"/>
              <a:t>des </a:t>
            </a:r>
            <a:r>
              <a:rPr lang="fr-FR" sz="1500" dirty="0" err="1"/>
              <a:t>élu·e·s</a:t>
            </a:r>
            <a:r>
              <a:rPr lang="fr-FR" sz="1500" dirty="0"/>
              <a:t> – </a:t>
            </a:r>
            <a:r>
              <a:rPr lang="fr-FR" sz="1500" dirty="0" err="1"/>
              <a:t>président.e·s</a:t>
            </a:r>
            <a:r>
              <a:rPr lang="fr-FR" sz="1500" dirty="0"/>
              <a:t> et </a:t>
            </a:r>
            <a:r>
              <a:rPr lang="fr-FR" sz="1500" dirty="0" err="1"/>
              <a:t>administrateur·rice·s</a:t>
            </a:r>
            <a:r>
              <a:rPr lang="fr-FR" sz="1500" dirty="0"/>
              <a:t> des Missions Locales – est fondamental pour fixer les priorités d’action en faveur de la jeunesse de leur territoire dans cette période tourmentée. </a:t>
            </a:r>
          </a:p>
          <a:p>
            <a:pPr>
              <a:lnSpc>
                <a:spcPct val="100000"/>
              </a:lnSpc>
            </a:pPr>
            <a:r>
              <a:rPr lang="fr-FR" sz="1500" b="1" dirty="0" smtClean="0"/>
              <a:t>Les </a:t>
            </a:r>
            <a:r>
              <a:rPr lang="fr-FR" sz="1500" b="1" dirty="0"/>
              <a:t>Missions Locales sont, aujourd’hui comme demain, au rendez-vous que nous </a:t>
            </a:r>
            <a:r>
              <a:rPr lang="fr-FR" sz="1500" b="1" dirty="0" smtClean="0"/>
              <a:t/>
            </a:r>
            <a:br>
              <a:rPr lang="fr-FR" sz="1500" b="1" dirty="0" smtClean="0"/>
            </a:br>
            <a:r>
              <a:rPr lang="fr-FR" sz="1500" b="1" dirty="0" smtClean="0"/>
              <a:t>impose </a:t>
            </a:r>
            <a:r>
              <a:rPr lang="fr-FR" sz="1500" b="1" dirty="0"/>
              <a:t>la situation </a:t>
            </a:r>
            <a:r>
              <a:rPr lang="fr-FR" sz="1500" b="1" dirty="0" smtClean="0"/>
              <a:t>: les </a:t>
            </a:r>
            <a:r>
              <a:rPr lang="fr-FR" sz="1500" b="1" dirty="0"/>
              <a:t>jeunes doivent prendre ou reprendre confiance dans notre société, dessiner des perspectives de parcours et ainsi se projeter dans l’avenir.</a:t>
            </a:r>
          </a:p>
          <a:p>
            <a:pPr>
              <a:lnSpc>
                <a:spcPct val="100000"/>
              </a:lnSpc>
            </a:pPr>
            <a:endParaRPr lang="fr-FR" sz="1500" dirty="0"/>
          </a:p>
        </p:txBody>
      </p:sp>
    </p:spTree>
    <p:extLst>
      <p:ext uri="{BB962C8B-B14F-4D97-AF65-F5344CB8AC3E}">
        <p14:creationId xmlns:p14="http://schemas.microsoft.com/office/powerpoint/2010/main" val="2439911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1694" y="1698319"/>
            <a:ext cx="2884268" cy="2884268"/>
          </a:xfrm>
          <a:prstGeom prst="rect">
            <a:avLst/>
          </a:prstGeom>
        </p:spPr>
      </p:pic>
      <p:sp>
        <p:nvSpPr>
          <p:cNvPr id="2" name="Titre 1"/>
          <p:cNvSpPr>
            <a:spLocks noGrp="1"/>
          </p:cNvSpPr>
          <p:nvPr>
            <p:ph type="title"/>
          </p:nvPr>
        </p:nvSpPr>
        <p:spPr/>
        <p:txBody>
          <a:bodyPr/>
          <a:lstStyle/>
          <a:p>
            <a:r>
              <a:rPr lang="fr-FR" dirty="0">
                <a:solidFill>
                  <a:schemeClr val="tx1"/>
                </a:solidFill>
              </a:rPr>
              <a:t>Les Missions Locales, </a:t>
            </a:r>
            <a:r>
              <a:rPr lang="fr-FR" b="1" dirty="0">
                <a:solidFill>
                  <a:srgbClr val="247AB4"/>
                </a:solidFill>
              </a:rPr>
              <a:t>un modèle réussi de décentralisation de politiques publiques </a:t>
            </a:r>
          </a:p>
        </p:txBody>
      </p:sp>
      <p:sp>
        <p:nvSpPr>
          <p:cNvPr id="3" name="Espace réservé du contenu 2"/>
          <p:cNvSpPr>
            <a:spLocks noGrp="1"/>
          </p:cNvSpPr>
          <p:nvPr>
            <p:ph idx="1"/>
          </p:nvPr>
        </p:nvSpPr>
        <p:spPr>
          <a:xfrm>
            <a:off x="3087362" y="2141098"/>
            <a:ext cx="8250051" cy="3790145"/>
          </a:xfrm>
        </p:spPr>
        <p:txBody>
          <a:bodyPr/>
          <a:lstStyle/>
          <a:p>
            <a:pPr>
              <a:lnSpc>
                <a:spcPct val="100000"/>
              </a:lnSpc>
            </a:pPr>
            <a:r>
              <a:rPr lang="fr-FR" sz="1800" dirty="0" smtClean="0"/>
              <a:t>Présentes </a:t>
            </a:r>
            <a:r>
              <a:rPr lang="fr-FR" sz="1800" dirty="0"/>
              <a:t>sur l’ensemble du territoire national, métropolitain et </a:t>
            </a:r>
            <a:r>
              <a:rPr lang="fr-FR" sz="1800" dirty="0" smtClean="0"/>
              <a:t>ultramarin</a:t>
            </a:r>
            <a:r>
              <a:rPr lang="fr-FR" sz="1800" dirty="0"/>
              <a:t>, les 440 Missions Locales exercent une mission de service </a:t>
            </a:r>
            <a:r>
              <a:rPr lang="fr-FR" sz="1800" dirty="0" smtClean="0"/>
              <a:t>public </a:t>
            </a:r>
            <a:r>
              <a:rPr lang="fr-FR" sz="1800" dirty="0"/>
              <a:t>de proximité, avec un rôle essentiel : </a:t>
            </a:r>
          </a:p>
          <a:p>
            <a:pPr>
              <a:lnSpc>
                <a:spcPct val="100000"/>
              </a:lnSpc>
            </a:pPr>
            <a:r>
              <a:rPr lang="fr-FR" sz="1800" b="1" dirty="0" smtClean="0">
                <a:solidFill>
                  <a:srgbClr val="247AB4"/>
                </a:solidFill>
              </a:rPr>
              <a:t>Accompagner </a:t>
            </a:r>
            <a:r>
              <a:rPr lang="fr-FR" sz="1800" b="1" dirty="0">
                <a:solidFill>
                  <a:srgbClr val="247AB4"/>
                </a:solidFill>
              </a:rPr>
              <a:t>tous les jeunes sortis du système de formation initiale, âgés de 16 à 25 ans, dans leurs parcours d’accès à l’emploi, à la formation et à l’autonomie sociale (santé, logement, mobilité, etc.)</a:t>
            </a:r>
            <a:r>
              <a:rPr lang="fr-FR" sz="1800" b="1" dirty="0" smtClean="0">
                <a:solidFill>
                  <a:srgbClr val="247AB4"/>
                </a:solidFill>
              </a:rPr>
              <a:t>.</a:t>
            </a:r>
            <a:endParaRPr lang="fr-FR" sz="1800" b="1" dirty="0">
              <a:solidFill>
                <a:srgbClr val="247AB4"/>
              </a:solidFill>
            </a:endParaRPr>
          </a:p>
          <a:p>
            <a:pPr>
              <a:lnSpc>
                <a:spcPct val="100000"/>
              </a:lnSpc>
            </a:pPr>
            <a:endParaRPr lang="fr-FR" sz="1500" dirty="0" smtClean="0"/>
          </a:p>
          <a:p>
            <a:pPr>
              <a:lnSpc>
                <a:spcPct val="100000"/>
              </a:lnSpc>
            </a:pPr>
            <a:r>
              <a:rPr lang="fr-FR" sz="1500" dirty="0" smtClean="0"/>
              <a:t>Elles </a:t>
            </a:r>
            <a:r>
              <a:rPr lang="fr-FR" sz="1500" dirty="0"/>
              <a:t>contribuent à l'élaboration et à la mise en œuvre d'une politique locale concertée d'insertion professionnelle et sociale des jeunes, en mobilisant les compétences de l’ensemble des partenaires publics et privés, dont les entreprises.</a:t>
            </a:r>
          </a:p>
          <a:p>
            <a:pPr>
              <a:lnSpc>
                <a:spcPct val="100000"/>
              </a:lnSpc>
            </a:pPr>
            <a:r>
              <a:rPr lang="fr-FR" sz="1500" dirty="0">
                <a:solidFill>
                  <a:srgbClr val="247AB4"/>
                </a:solidFill>
              </a:rPr>
              <a:t>Le rôle des Missions Locales est défini par le Code du travail qui lui confère une mission de service public, les plaçant ainsi hors des appels d’offre pour les actions qui leur sont confiées. </a:t>
            </a:r>
          </a:p>
        </p:txBody>
      </p:sp>
    </p:spTree>
    <p:extLst>
      <p:ext uri="{BB962C8B-B14F-4D97-AF65-F5344CB8AC3E}">
        <p14:creationId xmlns:p14="http://schemas.microsoft.com/office/powerpoint/2010/main" val="4220011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38167" y="1675514"/>
            <a:ext cx="2260600" cy="2260600"/>
          </a:xfrm>
          <a:prstGeom prst="rect">
            <a:avLst/>
          </a:prstGeom>
        </p:spPr>
      </p:pic>
      <p:sp>
        <p:nvSpPr>
          <p:cNvPr id="2" name="Titre 1"/>
          <p:cNvSpPr>
            <a:spLocks noGrp="1"/>
          </p:cNvSpPr>
          <p:nvPr>
            <p:ph type="title"/>
          </p:nvPr>
        </p:nvSpPr>
        <p:spPr>
          <a:xfrm>
            <a:off x="3092834" y="517362"/>
            <a:ext cx="8278918" cy="787803"/>
          </a:xfrm>
        </p:spPr>
        <p:txBody>
          <a:bodyPr/>
          <a:lstStyle/>
          <a:p>
            <a:r>
              <a:rPr lang="fr-FR" dirty="0">
                <a:solidFill>
                  <a:srgbClr val="E47823"/>
                </a:solidFill>
              </a:rPr>
              <a:t>Un réseau structuré</a:t>
            </a:r>
          </a:p>
        </p:txBody>
      </p:sp>
      <p:sp>
        <p:nvSpPr>
          <p:cNvPr id="3" name="Espace réservé du contenu 2"/>
          <p:cNvSpPr>
            <a:spLocks noGrp="1"/>
          </p:cNvSpPr>
          <p:nvPr>
            <p:ph idx="1"/>
          </p:nvPr>
        </p:nvSpPr>
        <p:spPr>
          <a:xfrm>
            <a:off x="3092834" y="1600201"/>
            <a:ext cx="8267158" cy="4302442"/>
          </a:xfrm>
        </p:spPr>
        <p:txBody>
          <a:bodyPr/>
          <a:lstStyle/>
          <a:p>
            <a:r>
              <a:rPr lang="fr-FR" dirty="0" smtClean="0"/>
              <a:t>La gouvernance associative du réseau est structurée au niveau régional par les </a:t>
            </a:r>
            <a:r>
              <a:rPr lang="fr-FR" b="1" dirty="0" smtClean="0"/>
              <a:t>ARML (Associations régionales des Missions Locales) </a:t>
            </a:r>
            <a:r>
              <a:rPr lang="fr-FR" dirty="0" smtClean="0"/>
              <a:t>et au niveau national par </a:t>
            </a:r>
            <a:r>
              <a:rPr lang="fr-FR" b="1" dirty="0" smtClean="0"/>
              <a:t>l’UNML (Union nationale des Missions Locales). </a:t>
            </a:r>
          </a:p>
          <a:p>
            <a:r>
              <a:rPr lang="fr-FR" dirty="0" smtClean="0"/>
              <a:t/>
            </a:r>
            <a:br>
              <a:rPr lang="fr-FR" dirty="0" smtClean="0"/>
            </a:br>
            <a:r>
              <a:rPr lang="fr-FR" sz="1500" dirty="0" smtClean="0"/>
              <a:t>Ce sont les partenaires incontournables des services de l’État et des Régions dans la mise en œuvre des politiques de l’emploi, de la formation et de l’orientation professionnelles et de l’insertion sociale en direction des jeunes. </a:t>
            </a:r>
          </a:p>
          <a:p>
            <a:r>
              <a:rPr lang="fr-FR" sz="1500" dirty="0" smtClean="0"/>
              <a:t>Les Missions Locales et les associations régionales adhèrent à l’UNML qui assure les fonctions de représentation et d’animation du réseau au plan national et de syndicat d’</a:t>
            </a:r>
            <a:r>
              <a:rPr lang="fr-FR" sz="1500" dirty="0" err="1" smtClean="0"/>
              <a:t>employeur·e·s</a:t>
            </a:r>
            <a:r>
              <a:rPr lang="fr-FR" sz="1500" dirty="0" smtClean="0"/>
              <a:t> de la branche professionnelle des Missions Locales et des organismes d’insertion. </a:t>
            </a:r>
          </a:p>
          <a:p>
            <a:r>
              <a:rPr lang="fr-FR" sz="1500" dirty="0" smtClean="0"/>
              <a:t>L’UNML est une association loi 1901 dont la gouvernance est assurée par les </a:t>
            </a:r>
            <a:r>
              <a:rPr lang="fr-FR" sz="1500" dirty="0" err="1" smtClean="0"/>
              <a:t>élu·e·s</a:t>
            </a:r>
            <a:r>
              <a:rPr lang="fr-FR" sz="1500" dirty="0" smtClean="0"/>
              <a:t> qui président les Missions Locales. Elle contribue à l’élaboration, à la mise en œuvre et à l’évaluation des dispositifs d’insertion socioprofessionnelle des jeunes, en participant aux travaux des instances nationales de concertation avec les ministères et les responsables des politiques publiques de jeunesse.</a:t>
            </a:r>
          </a:p>
          <a:p>
            <a:endParaRPr lang="fr-FR" sz="1500" dirty="0" smtClean="0"/>
          </a:p>
          <a:p>
            <a:endParaRPr lang="fr-FR" sz="1500" dirty="0"/>
          </a:p>
        </p:txBody>
      </p:sp>
    </p:spTree>
    <p:extLst>
      <p:ext uri="{BB962C8B-B14F-4D97-AF65-F5344CB8AC3E}">
        <p14:creationId xmlns:p14="http://schemas.microsoft.com/office/powerpoint/2010/main" val="83174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2834" y="517362"/>
            <a:ext cx="8278918" cy="787803"/>
          </a:xfrm>
        </p:spPr>
        <p:txBody>
          <a:bodyPr/>
          <a:lstStyle/>
          <a:p>
            <a:r>
              <a:rPr lang="fr-FR" b="0" dirty="0" smtClean="0">
                <a:solidFill>
                  <a:schemeClr val="tx1"/>
                </a:solidFill>
              </a:rPr>
              <a:t>Un maillage territorial dense</a:t>
            </a:r>
            <a:endParaRPr lang="fr-FR" b="0" dirty="0">
              <a:solidFill>
                <a:schemeClr val="tx1"/>
              </a:solidFill>
            </a:endParaRPr>
          </a:p>
        </p:txBody>
      </p:sp>
      <p:pic>
        <p:nvPicPr>
          <p:cNvPr id="8" name="Image 7" descr="UNML_PPT_carte_france_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743" y="1540441"/>
            <a:ext cx="8280400" cy="4318000"/>
          </a:xfrm>
          <a:prstGeom prst="rect">
            <a:avLst/>
          </a:prstGeom>
        </p:spPr>
      </p:pic>
    </p:spTree>
    <p:extLst>
      <p:ext uri="{BB962C8B-B14F-4D97-AF65-F5344CB8AC3E}">
        <p14:creationId xmlns:p14="http://schemas.microsoft.com/office/powerpoint/2010/main" val="175202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2834" y="517363"/>
            <a:ext cx="8278918" cy="611430"/>
          </a:xfrm>
        </p:spPr>
        <p:txBody>
          <a:bodyPr/>
          <a:lstStyle/>
          <a:p>
            <a:r>
              <a:rPr lang="fr-FR" b="0" dirty="0" smtClean="0">
                <a:solidFill>
                  <a:schemeClr val="tx1"/>
                </a:solidFill>
              </a:rPr>
              <a:t>Tableau de bord national</a:t>
            </a:r>
            <a:br>
              <a:rPr lang="fr-FR" b="0" dirty="0" smtClean="0">
                <a:solidFill>
                  <a:schemeClr val="tx1"/>
                </a:solidFill>
              </a:rPr>
            </a:br>
            <a:r>
              <a:rPr lang="fr-FR" sz="900" b="0" dirty="0" smtClean="0">
                <a:solidFill>
                  <a:srgbClr val="000000"/>
                </a:solidFill>
              </a:rPr>
              <a:t>Source </a:t>
            </a:r>
            <a:r>
              <a:rPr lang="fr-FR" sz="900" b="0" dirty="0">
                <a:solidFill>
                  <a:srgbClr val="000000"/>
                </a:solidFill>
              </a:rPr>
              <a:t>: I-Milo (système d’information des Missions Locales), données 2018.</a:t>
            </a:r>
            <a:br>
              <a:rPr lang="fr-FR" sz="900" b="0" dirty="0">
                <a:solidFill>
                  <a:srgbClr val="000000"/>
                </a:solidFill>
              </a:rPr>
            </a:br>
            <a:endParaRPr lang="fr-FR" sz="900" b="0" dirty="0">
              <a:solidFill>
                <a:srgbClr val="000000"/>
              </a:solidFill>
            </a:endParaRPr>
          </a:p>
        </p:txBody>
      </p:sp>
      <p:pic>
        <p:nvPicPr>
          <p:cNvPr id="5" name="Image 4" descr="UNML_PPT_tableau_bord_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263" y="1578765"/>
            <a:ext cx="8280400" cy="4318000"/>
          </a:xfrm>
          <a:prstGeom prst="rect">
            <a:avLst/>
          </a:prstGeom>
        </p:spPr>
      </p:pic>
    </p:spTree>
    <p:extLst>
      <p:ext uri="{BB962C8B-B14F-4D97-AF65-F5344CB8AC3E}">
        <p14:creationId xmlns:p14="http://schemas.microsoft.com/office/powerpoint/2010/main" val="223228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325" y="1589703"/>
            <a:ext cx="2335377" cy="2417031"/>
          </a:xfrm>
        </p:spPr>
        <p:txBody>
          <a:bodyPr/>
          <a:lstStyle/>
          <a:p>
            <a:r>
              <a:rPr lang="fr-FR" b="0" dirty="0" smtClean="0">
                <a:solidFill>
                  <a:schemeClr val="tx1"/>
                </a:solidFill>
              </a:rPr>
              <a:t>Les territoires dans le Grand Est</a:t>
            </a:r>
            <a:endParaRPr lang="fr-FR" b="0" dirty="0">
              <a:solidFill>
                <a:schemeClr val="tx1"/>
              </a:solidFill>
            </a:endParaRPr>
          </a:p>
        </p:txBody>
      </p:sp>
      <p:pic>
        <p:nvPicPr>
          <p:cNvPr id="3" name="Imag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357" y1="31295" x2="15804" y2="30872"/>
                        <a14:foregroundMark x1="8946" y1="28995" x2="14759" y2="28753"/>
                        <a14:foregroundMark x1="20254" y1="9564" x2="25295" y2="7446"/>
                        <a14:foregroundMark x1="20345" y1="8293" x2="22888" y2="7748"/>
                        <a14:foregroundMark x1="20345" y1="10714" x2="23933" y2="10593"/>
                        <a14:foregroundMark x1="61762" y1="33232" x2="65668" y2="33777"/>
                        <a14:foregroundMark x1="61217" y1="36199" x2="65985" y2="35048"/>
                        <a14:foregroundMark x1="39373" y1="23971" x2="44959" y2="24516"/>
                        <a14:foregroundMark x1="38329" y1="23668" x2="44959" y2="23547"/>
                        <a14:foregroundMark x1="80563" y1="52845" x2="86921" y2="53511"/>
                        <a14:foregroundMark x1="81199" y1="51816" x2="87330" y2="52663"/>
                        <a14:foregroundMark x1="77203" y1="59322" x2="84877" y2="59140"/>
                        <a14:foregroundMark x1="79292" y1="60714" x2="84469" y2="59140"/>
                        <a14:foregroundMark x1="58901" y1="80872" x2="64078" y2="81114"/>
                        <a14:foregroundMark x1="58901" y1="83111" x2="63896" y2="83959"/>
                        <a14:foregroundMark x1="67166" y1="90436" x2="71072" y2="92676"/>
                        <a14:foregroundMark x1="7448" y1="32809" x2="12307" y2="30993"/>
                        <a14:foregroundMark x1="66303" y1="37893" x2="72661" y2="38438"/>
                        <a14:foregroundMark x1="65668" y1="36743" x2="73297" y2="36925"/>
                        <a14:foregroundMark x1="75477" y1="84625" x2="77838" y2="83959"/>
                        <a14:foregroundMark x1="75931" y1="82688" x2="77520" y2="83959"/>
                        <a14:foregroundMark x1="68529" y1="84383" x2="66621" y2="85048"/>
                        <a14:foregroundMark x1="69482" y1="85896" x2="66394" y2="85048"/>
                      </a14:backgroundRemoval>
                    </a14:imgEffect>
                  </a14:imgLayer>
                </a14:imgProps>
              </a:ext>
              <a:ext uri="{28A0092B-C50C-407E-A947-70E740481C1C}">
                <a14:useLocalDpi xmlns:a14="http://schemas.microsoft.com/office/drawing/2010/main" val="0"/>
              </a:ext>
            </a:extLst>
          </a:blip>
          <a:stretch>
            <a:fillRect/>
          </a:stretch>
        </p:blipFill>
        <p:spPr>
          <a:xfrm>
            <a:off x="3741382" y="-72843"/>
            <a:ext cx="8226175" cy="6170248"/>
          </a:xfrm>
          <a:prstGeom prst="rect">
            <a:avLst/>
          </a:prstGeom>
        </p:spPr>
      </p:pic>
    </p:spTree>
    <p:extLst>
      <p:ext uri="{BB962C8B-B14F-4D97-AF65-F5344CB8AC3E}">
        <p14:creationId xmlns:p14="http://schemas.microsoft.com/office/powerpoint/2010/main" val="357493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2834" y="517363"/>
            <a:ext cx="8278918" cy="611430"/>
          </a:xfrm>
        </p:spPr>
        <p:txBody>
          <a:bodyPr/>
          <a:lstStyle/>
          <a:p>
            <a:r>
              <a:rPr lang="fr-FR" b="0" dirty="0" smtClean="0">
                <a:solidFill>
                  <a:schemeClr val="tx1"/>
                </a:solidFill>
              </a:rPr>
              <a:t>Tableau de bord régional</a:t>
            </a:r>
            <a:br>
              <a:rPr lang="fr-FR" b="0" dirty="0" smtClean="0">
                <a:solidFill>
                  <a:schemeClr val="tx1"/>
                </a:solidFill>
              </a:rPr>
            </a:br>
            <a:r>
              <a:rPr lang="fr-FR" sz="900" b="0" dirty="0" smtClean="0">
                <a:solidFill>
                  <a:srgbClr val="000000"/>
                </a:solidFill>
              </a:rPr>
              <a:t>Source </a:t>
            </a:r>
            <a:r>
              <a:rPr lang="fr-FR" sz="900" b="0" dirty="0">
                <a:solidFill>
                  <a:srgbClr val="000000"/>
                </a:solidFill>
              </a:rPr>
              <a:t>: I-Milo (système d’information des Missions Locales), données 2018.</a:t>
            </a:r>
            <a:br>
              <a:rPr lang="fr-FR" sz="900" b="0" dirty="0">
                <a:solidFill>
                  <a:srgbClr val="000000"/>
                </a:solidFill>
              </a:rPr>
            </a:br>
            <a:endParaRPr lang="fr-FR" sz="900" b="0" dirty="0">
              <a:solidFill>
                <a:srgbClr val="000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475" y="1521229"/>
            <a:ext cx="8537635" cy="4432720"/>
          </a:xfrm>
          <a:prstGeom prst="rect">
            <a:avLst/>
          </a:prstGeom>
        </p:spPr>
      </p:pic>
    </p:spTree>
    <p:extLst>
      <p:ext uri="{BB962C8B-B14F-4D97-AF65-F5344CB8AC3E}">
        <p14:creationId xmlns:p14="http://schemas.microsoft.com/office/powerpoint/2010/main" val="418829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876837BF024E418FE824C39097F18F" ma:contentTypeVersion="12" ma:contentTypeDescription="Crée un document." ma:contentTypeScope="" ma:versionID="58a1fe503b08d75caf7d34607241008c">
  <xsd:schema xmlns:xsd="http://www.w3.org/2001/XMLSchema" xmlns:xs="http://www.w3.org/2001/XMLSchema" xmlns:p="http://schemas.microsoft.com/office/2006/metadata/properties" xmlns:ns2="755c8822-c963-48bf-9ed0-a29c2eff9d07" xmlns:ns3="34f0fb5e-9d71-40e2-8e3d-9655a4d418e7" targetNamespace="http://schemas.microsoft.com/office/2006/metadata/properties" ma:root="true" ma:fieldsID="8d642a06419045bacc89d5510872c82c" ns2:_="" ns3:_="">
    <xsd:import namespace="755c8822-c963-48bf-9ed0-a29c2eff9d07"/>
    <xsd:import namespace="34f0fb5e-9d71-40e2-8e3d-9655a4d418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c8822-c963-48bf-9ed0-a29c2eff9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f0fb5e-9d71-40e2-8e3d-9655a4d418e7"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6A6240-001D-4E7A-B8FA-E27977F12A72}">
  <ds:schemaRefs>
    <ds:schemaRef ds:uri="http://schemas.microsoft.com/office/infopath/2007/PartnerControls"/>
    <ds:schemaRef ds:uri="http://purl.org/dc/terms/"/>
    <ds:schemaRef ds:uri="34f0fb5e-9d71-40e2-8e3d-9655a4d418e7"/>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55c8822-c963-48bf-9ed0-a29c2eff9d07"/>
    <ds:schemaRef ds:uri="http://www.w3.org/XML/1998/namespace"/>
  </ds:schemaRefs>
</ds:datastoreItem>
</file>

<file path=customXml/itemProps2.xml><?xml version="1.0" encoding="utf-8"?>
<ds:datastoreItem xmlns:ds="http://schemas.openxmlformats.org/officeDocument/2006/customXml" ds:itemID="{BE7B6AAD-9798-4E54-9992-D7E3FEBA964A}">
  <ds:schemaRefs>
    <ds:schemaRef ds:uri="http://schemas.microsoft.com/sharepoint/v3/contenttype/forms"/>
  </ds:schemaRefs>
</ds:datastoreItem>
</file>

<file path=customXml/itemProps3.xml><?xml version="1.0" encoding="utf-8"?>
<ds:datastoreItem xmlns:ds="http://schemas.openxmlformats.org/officeDocument/2006/customXml" ds:itemID="{33F560EA-D9B9-4511-907E-A5B797A93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c8822-c963-48bf-9ed0-a29c2eff9d07"/>
    <ds:schemaRef ds:uri="34f0fb5e-9d71-40e2-8e3d-9655a4d41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TotalTime>
  <Words>1045</Words>
  <Application>Microsoft Office PowerPoint</Application>
  <PresentationFormat>Grand écran</PresentationFormat>
  <Paragraphs>53</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15</vt:i4>
      </vt:variant>
    </vt:vector>
  </HeadingPairs>
  <TitlesOfParts>
    <vt:vector size="20" baseType="lpstr">
      <vt:lpstr>Arial</vt:lpstr>
      <vt:lpstr>Calibri</vt:lpstr>
      <vt:lpstr>Thème Office</vt:lpstr>
      <vt:lpstr>1_Conception personnalisée</vt:lpstr>
      <vt:lpstr>Conception personnalisée</vt:lpstr>
      <vt:lpstr>Présentation PowerPoint</vt:lpstr>
      <vt:lpstr>Les Missions Locales, en première ligne  pour l’insertion des jeunes </vt:lpstr>
      <vt:lpstr>Les Missions Locales, en première ligne  pour l’insertion des jeunes </vt:lpstr>
      <vt:lpstr>Les Missions Locales, un modèle réussi de décentralisation de politiques publiques </vt:lpstr>
      <vt:lpstr>Un réseau structuré</vt:lpstr>
      <vt:lpstr>Un maillage territorial dense</vt:lpstr>
      <vt:lpstr>Tableau de bord national Source : I-Milo (système d’information des Missions Locales), données 2018. </vt:lpstr>
      <vt:lpstr>Les territoires dans le Grand Est</vt:lpstr>
      <vt:lpstr>Tableau de bord régional Source : I-Milo (système d’information des Missions Locales), données 2018. </vt:lpstr>
      <vt:lpstr>Les Missions Locales, partenaires incontournables du monde économique</vt:lpstr>
      <vt:lpstr>L’écosystème de la Mission Locale</vt:lpstr>
      <vt:lpstr>Une branche professionnelle dynamique</vt:lpstr>
      <vt:lpstr>Un Cadre commun de référence  de leur offre de service  </vt:lpstr>
      <vt:lpstr>Le·la président·e de la Mission Locale, garant·e du projet associatif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Nicolas BURDET</cp:lastModifiedBy>
  <cp:revision>199</cp:revision>
  <cp:lastPrinted>2020-09-11T12:09:50Z</cp:lastPrinted>
  <dcterms:created xsi:type="dcterms:W3CDTF">2020-09-10T12:14:24Z</dcterms:created>
  <dcterms:modified xsi:type="dcterms:W3CDTF">2020-10-20T15:33:38Z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0x010100C9876837BF024E418FE824C39097F18F</vt:lpwstr>
  </property>
</Properties>
</file>